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4"/>
  </p:notesMasterIdLst>
  <p:handoutMasterIdLst>
    <p:handoutMasterId r:id="rId15"/>
  </p:handoutMasterIdLst>
  <p:sldIdLst>
    <p:sldId id="262" r:id="rId2"/>
    <p:sldId id="268" r:id="rId3"/>
    <p:sldId id="269" r:id="rId4"/>
    <p:sldId id="278" r:id="rId5"/>
    <p:sldId id="270" r:id="rId6"/>
    <p:sldId id="271" r:id="rId7"/>
    <p:sldId id="272" r:id="rId8"/>
    <p:sldId id="273" r:id="rId9"/>
    <p:sldId id="274" r:id="rId10"/>
    <p:sldId id="275" r:id="rId11"/>
    <p:sldId id="277" r:id="rId12"/>
    <p:sldId id="27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4B8C"/>
    <a:srgbClr val="EDEAEA"/>
    <a:srgbClr val="5555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50"/>
    <p:restoredTop sz="94636"/>
  </p:normalViewPr>
  <p:slideViewPr>
    <p:cSldViewPr snapToGrid="0" snapToObjects="1">
      <p:cViewPr varScale="1">
        <p:scale>
          <a:sx n="78" d="100"/>
          <a:sy n="78" d="100"/>
        </p:scale>
        <p:origin x="965" y="67"/>
      </p:cViewPr>
      <p:guideLst/>
    </p:cSldViewPr>
  </p:slideViewPr>
  <p:notesTextViewPr>
    <p:cViewPr>
      <p:scale>
        <a:sx n="1" d="1"/>
        <a:sy n="1" d="1"/>
      </p:scale>
      <p:origin x="0" y="0"/>
    </p:cViewPr>
  </p:notesTextViewPr>
  <p:notesViewPr>
    <p:cSldViewPr snapToGrid="0" snapToObjects="1">
      <p:cViewPr varScale="1">
        <p:scale>
          <a:sx n="71" d="100"/>
          <a:sy n="71" d="100"/>
        </p:scale>
        <p:origin x="2568"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58B02BC-D360-3D43-9A92-637FD3069957}" type="datetime1">
              <a:rPr lang="en-IN" smtClean="0"/>
              <a:t>21-04-2025</a:t>
            </a:fld>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616CE5-9819-F54B-97D7-E535D1C3917F}" type="slidenum">
              <a:rPr lang="en-US" smtClean="0"/>
              <a:t>‹#›</a:t>
            </a:fld>
            <a:endParaRPr lang="en-US"/>
          </a:p>
        </p:txBody>
      </p:sp>
    </p:spTree>
    <p:extLst>
      <p:ext uri="{BB962C8B-B14F-4D97-AF65-F5344CB8AC3E}">
        <p14:creationId xmlns:p14="http://schemas.microsoft.com/office/powerpoint/2010/main" val="2080764328"/>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400">
                <a:latin typeface="Source Sans Pro" charset="0"/>
                <a:ea typeface="Source Sans Pro" charset="0"/>
                <a:cs typeface="Source Sans Pro" charset="0"/>
              </a:defRPr>
            </a:lvl1pPr>
          </a:lstStyle>
          <a:p>
            <a:fld id="{C563441B-7BE4-2744-ABA0-4FD2AC8404CF}" type="datetime1">
              <a:rPr lang="en-IN" smtClean="0"/>
              <a:t>21-04-2025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2000">
                <a:latin typeface="Source Sans Pro" charset="0"/>
                <a:ea typeface="Source Sans Pro" charset="0"/>
                <a:cs typeface="Source Sans Pro" charset="0"/>
              </a:defRPr>
            </a:lvl1pPr>
          </a:lstStyle>
          <a:p>
            <a:fld id="{36565659-16CB-FC4B-86AF-6ED0A960AC0B}" type="slidenum">
              <a:rPr lang="en-US" smtClean="0"/>
              <a:pPr/>
              <a:t>‹#›</a:t>
            </a:fld>
            <a:endParaRPr lang="en-US"/>
          </a:p>
        </p:txBody>
      </p:sp>
    </p:spTree>
    <p:extLst>
      <p:ext uri="{BB962C8B-B14F-4D97-AF65-F5344CB8AC3E}">
        <p14:creationId xmlns:p14="http://schemas.microsoft.com/office/powerpoint/2010/main" val="1608395955"/>
      </p:ext>
    </p:extLst>
  </p:cSld>
  <p:clrMap bg1="lt1" tx1="dk1" bg2="lt2" tx2="dk2" accent1="accent1" accent2="accent2" accent3="accent3" accent4="accent4" accent5="accent5" accent6="accent6" hlink="hlink" folHlink="folHlink"/>
  <p:hf hdr="0"/>
  <p:notesStyle>
    <a:lvl1pPr marL="0" algn="l" defTabSz="914400" rtl="0" eaLnBrk="1" latinLnBrk="0" hangingPunct="1">
      <a:defRPr sz="1800" kern="1200">
        <a:solidFill>
          <a:schemeClr val="tx1"/>
        </a:solidFill>
        <a:latin typeface="Source Sans Pro" charset="0"/>
        <a:ea typeface="Source Sans Pro" charset="0"/>
        <a:cs typeface="Source Sans Pro" charset="0"/>
      </a:defRPr>
    </a:lvl1pPr>
    <a:lvl2pPr marL="457200" algn="l" defTabSz="914400" rtl="0" eaLnBrk="1" latinLnBrk="0" hangingPunct="1">
      <a:defRPr sz="1600" kern="1200">
        <a:solidFill>
          <a:schemeClr val="tx1"/>
        </a:solidFill>
        <a:latin typeface="Source Sans Pro" charset="0"/>
        <a:ea typeface="Source Sans Pro" charset="0"/>
        <a:cs typeface="Source Sans Pro" charset="0"/>
      </a:defRPr>
    </a:lvl2pPr>
    <a:lvl3pPr marL="914400" algn="l" defTabSz="914400" rtl="0" eaLnBrk="1" latinLnBrk="0" hangingPunct="1">
      <a:defRPr sz="1400" kern="1200">
        <a:solidFill>
          <a:schemeClr val="tx1"/>
        </a:solidFill>
        <a:latin typeface="Source Sans Pro" charset="0"/>
        <a:ea typeface="Source Sans Pro" charset="0"/>
        <a:cs typeface="Source Sans Pro" charset="0"/>
      </a:defRPr>
    </a:lvl3pPr>
    <a:lvl4pPr marL="1371600" algn="l" defTabSz="914400" rtl="0" eaLnBrk="1" latinLnBrk="0" hangingPunct="1">
      <a:defRPr sz="1200" kern="1200">
        <a:solidFill>
          <a:schemeClr val="tx1"/>
        </a:solidFill>
        <a:latin typeface="Source Sans Pro" charset="0"/>
        <a:ea typeface="Source Sans Pro" charset="0"/>
        <a:cs typeface="Source Sans Pro" charset="0"/>
      </a:defRPr>
    </a:lvl4pPr>
    <a:lvl5pPr marL="1828800" algn="l" defTabSz="914400" rtl="0" eaLnBrk="1" latinLnBrk="0" hangingPunct="1">
      <a:defRPr sz="1100" kern="1200">
        <a:solidFill>
          <a:schemeClr val="tx1"/>
        </a:solidFill>
        <a:latin typeface="Source Sans Pro" charset="0"/>
        <a:ea typeface="Source Sans Pro" charset="0"/>
        <a:cs typeface="Source Sans Pro"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5" name="Rectangle 14"/>
          <p:cNvSpPr/>
          <p:nvPr userDrawn="1"/>
        </p:nvSpPr>
        <p:spPr>
          <a:xfrm>
            <a:off x="0" y="0"/>
            <a:ext cx="12192000" cy="5150734"/>
          </a:xfrm>
          <a:prstGeom prst="rect">
            <a:avLst/>
          </a:prstGeom>
          <a:solidFill>
            <a:srgbClr val="214B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4000" y="485754"/>
            <a:ext cx="9144000" cy="2387600"/>
          </a:xfrm>
        </p:spPr>
        <p:txBody>
          <a:bodyPr anchor="ctr"/>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148313"/>
            <a:ext cx="9144000" cy="1472877"/>
          </a:xfrm>
        </p:spPr>
        <p:txBody>
          <a:bodyPr>
            <a:normAutofit/>
          </a:bodyPr>
          <a:lstStyle>
            <a:lvl1pPr marL="0" indent="0" algn="ctr">
              <a:buNone/>
              <a:defRPr sz="2800">
                <a:solidFill>
                  <a:srgbClr val="EDEAEA"/>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5402388"/>
            <a:ext cx="6667016" cy="1230538"/>
          </a:xfrm>
          <a:prstGeom prst="rect">
            <a:avLst/>
          </a:prstGeom>
        </p:spPr>
      </p:pic>
      <p:cxnSp>
        <p:nvCxnSpPr>
          <p:cNvPr id="17" name="Straight Connector 16"/>
          <p:cNvCxnSpPr/>
          <p:nvPr userDrawn="1"/>
        </p:nvCxnSpPr>
        <p:spPr>
          <a:xfrm>
            <a:off x="6736460" y="5335929"/>
            <a:ext cx="0" cy="1354238"/>
          </a:xfrm>
          <a:prstGeom prst="line">
            <a:avLst/>
          </a:prstGeom>
          <a:ln>
            <a:solidFill>
              <a:srgbClr val="214B8C"/>
            </a:solidFill>
          </a:ln>
        </p:spPr>
        <p:style>
          <a:lnRef idx="1">
            <a:schemeClr val="accent1"/>
          </a:lnRef>
          <a:fillRef idx="0">
            <a:schemeClr val="accent1"/>
          </a:fillRef>
          <a:effectRef idx="0">
            <a:schemeClr val="accent1"/>
          </a:effectRef>
          <a:fontRef idx="minor">
            <a:schemeClr val="tx1"/>
          </a:fontRef>
        </p:style>
      </p:cxnSp>
      <p:sp>
        <p:nvSpPr>
          <p:cNvPr id="21" name="Text Placeholder 20"/>
          <p:cNvSpPr>
            <a:spLocks noGrp="1"/>
          </p:cNvSpPr>
          <p:nvPr>
            <p:ph type="body" sz="quarter" idx="10" hasCustomPrompt="1"/>
          </p:nvPr>
        </p:nvSpPr>
        <p:spPr>
          <a:xfrm>
            <a:off x="7048981" y="5335588"/>
            <a:ext cx="4862031" cy="1354137"/>
          </a:xfrm>
        </p:spPr>
        <p:txBody>
          <a:bodyPr anchor="ctr">
            <a:normAutofit/>
          </a:bodyPr>
          <a:lstStyle>
            <a:lvl1pPr>
              <a:defRPr sz="1800" baseline="0"/>
            </a:lvl1pPr>
          </a:lstStyle>
          <a:p>
            <a:pPr lvl="0"/>
            <a:r>
              <a:rPr lang="en-US" dirty="0"/>
              <a:t>Dr./Mr./Mrs. Name</a:t>
            </a:r>
          </a:p>
          <a:p>
            <a:pPr lvl="0"/>
            <a:r>
              <a:rPr lang="en-US" dirty="0"/>
              <a:t>Designation</a:t>
            </a:r>
          </a:p>
        </p:txBody>
      </p:sp>
    </p:spTree>
    <p:extLst>
      <p:ext uri="{BB962C8B-B14F-4D97-AF65-F5344CB8AC3E}">
        <p14:creationId xmlns:p14="http://schemas.microsoft.com/office/powerpoint/2010/main" val="1674665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1EDEEB96-EEF2-A041-AEC4-04121E2F9632}" type="slidenum">
              <a:rPr lang="en-US" smtClean="0"/>
              <a:t>‹#›</a:t>
            </a:fld>
            <a:endParaRPr lang="en-US"/>
          </a:p>
        </p:txBody>
      </p:sp>
    </p:spTree>
    <p:extLst>
      <p:ext uri="{BB962C8B-B14F-4D97-AF65-F5344CB8AC3E}">
        <p14:creationId xmlns:p14="http://schemas.microsoft.com/office/powerpoint/2010/main" val="1131994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191500"/>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191500"/>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1EDEEB96-EEF2-A041-AEC4-04121E2F9632}" type="slidenum">
              <a:rPr lang="en-US" smtClean="0"/>
              <a:t>‹#›</a:t>
            </a:fld>
            <a:endParaRPr lang="en-US"/>
          </a:p>
        </p:txBody>
      </p:sp>
    </p:spTree>
    <p:extLst>
      <p:ext uri="{BB962C8B-B14F-4D97-AF65-F5344CB8AC3E}">
        <p14:creationId xmlns:p14="http://schemas.microsoft.com/office/powerpoint/2010/main" val="876084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4320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a:xfrm>
            <a:off x="10370916" y="6311899"/>
            <a:ext cx="1523010" cy="365125"/>
          </a:xfrm>
        </p:spPr>
        <p:txBody>
          <a:bodyPr lIns="90000"/>
          <a:lstStyle>
            <a:lvl1pPr>
              <a:defRPr>
                <a:solidFill>
                  <a:schemeClr val="bg1"/>
                </a:solidFill>
              </a:defRPr>
            </a:lvl1pPr>
          </a:lstStyle>
          <a:p>
            <a:fld id="{1EDEEB96-EEF2-A041-AEC4-04121E2F9632}" type="slidenum">
              <a:rPr lang="en-US" smtClean="0"/>
              <a:pPr/>
              <a:t>‹#›</a:t>
            </a:fld>
            <a:endParaRPr lang="en-US"/>
          </a:p>
        </p:txBody>
      </p:sp>
    </p:spTree>
    <p:extLst>
      <p:ext uri="{BB962C8B-B14F-4D97-AF65-F5344CB8AC3E}">
        <p14:creationId xmlns:p14="http://schemas.microsoft.com/office/powerpoint/2010/main" val="282112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593991"/>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473716"/>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8" name="Slide Number Placeholder 7"/>
          <p:cNvSpPr>
            <a:spLocks noGrp="1"/>
          </p:cNvSpPr>
          <p:nvPr>
            <p:ph type="sldNum" sz="quarter" idx="11"/>
          </p:nvPr>
        </p:nvSpPr>
        <p:spPr/>
        <p:txBody>
          <a:bodyPr/>
          <a:lstStyle/>
          <a:p>
            <a:fld id="{1EDEEB96-EEF2-A041-AEC4-04121E2F9632}" type="slidenum">
              <a:rPr lang="en-US" smtClean="0"/>
              <a:t>‹#›</a:t>
            </a:fld>
            <a:endParaRPr lang="en-US" dirty="0"/>
          </a:p>
        </p:txBody>
      </p:sp>
    </p:spTree>
    <p:extLst>
      <p:ext uri="{BB962C8B-B14F-4D97-AF65-F5344CB8AC3E}">
        <p14:creationId xmlns:p14="http://schemas.microsoft.com/office/powerpoint/2010/main" val="1969420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634250"/>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634250"/>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p:cNvSpPr>
            <a:spLocks noGrp="1"/>
          </p:cNvSpPr>
          <p:nvPr>
            <p:ph type="sldNum" sz="quarter" idx="11"/>
          </p:nvPr>
        </p:nvSpPr>
        <p:spPr/>
        <p:txBody>
          <a:bodyPr/>
          <a:lstStyle/>
          <a:p>
            <a:fld id="{1EDEEB96-EEF2-A041-AEC4-04121E2F9632}" type="slidenum">
              <a:rPr lang="en-US" smtClean="0"/>
              <a:t>‹#›</a:t>
            </a:fld>
            <a:endParaRPr lang="en-US" dirty="0"/>
          </a:p>
        </p:txBody>
      </p:sp>
    </p:spTree>
    <p:extLst>
      <p:ext uri="{BB962C8B-B14F-4D97-AF65-F5344CB8AC3E}">
        <p14:creationId xmlns:p14="http://schemas.microsoft.com/office/powerpoint/2010/main" val="886657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4"/>
            <a:ext cx="10515600" cy="943200"/>
          </a:xfrm>
        </p:spPr>
        <p:txBody>
          <a:bodyPr/>
          <a:lstStyle/>
          <a:p>
            <a:r>
              <a:rPr lang="en-US"/>
              <a:t>Click to edit Master title style</a:t>
            </a:r>
          </a:p>
        </p:txBody>
      </p:sp>
      <p:sp>
        <p:nvSpPr>
          <p:cNvPr id="3" name="Text Placeholder 2"/>
          <p:cNvSpPr>
            <a:spLocks noGrp="1"/>
          </p:cNvSpPr>
          <p:nvPr>
            <p:ph type="body" idx="1"/>
          </p:nvPr>
        </p:nvSpPr>
        <p:spPr>
          <a:xfrm>
            <a:off x="839788" y="15558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379773"/>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5558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379773"/>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p:cNvSpPr>
            <a:spLocks noGrp="1"/>
          </p:cNvSpPr>
          <p:nvPr>
            <p:ph type="sldNum" sz="quarter" idx="11"/>
          </p:nvPr>
        </p:nvSpPr>
        <p:spPr/>
        <p:txBody>
          <a:bodyPr/>
          <a:lstStyle/>
          <a:p>
            <a:fld id="{1EDEEB96-EEF2-A041-AEC4-04121E2F9632}" type="slidenum">
              <a:rPr lang="en-US" smtClean="0"/>
              <a:t>‹#›</a:t>
            </a:fld>
            <a:endParaRPr lang="en-US" dirty="0"/>
          </a:p>
        </p:txBody>
      </p:sp>
    </p:spTree>
    <p:extLst>
      <p:ext uri="{BB962C8B-B14F-4D97-AF65-F5344CB8AC3E}">
        <p14:creationId xmlns:p14="http://schemas.microsoft.com/office/powerpoint/2010/main" val="655575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2"/>
          </p:nvPr>
        </p:nvSpPr>
        <p:spPr/>
        <p:txBody>
          <a:bodyPr/>
          <a:lstStyle/>
          <a:p>
            <a:fld id="{1EDEEB96-EEF2-A041-AEC4-04121E2F9632}" type="slidenum">
              <a:rPr lang="en-US" smtClean="0"/>
              <a:t>‹#›</a:t>
            </a:fld>
            <a:endParaRPr lang="en-US"/>
          </a:p>
        </p:txBody>
      </p:sp>
    </p:spTree>
    <p:extLst>
      <p:ext uri="{BB962C8B-B14F-4D97-AF65-F5344CB8AC3E}">
        <p14:creationId xmlns:p14="http://schemas.microsoft.com/office/powerpoint/2010/main" val="1671949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EDEEB96-EEF2-A041-AEC4-04121E2F9632}" type="slidenum">
              <a:rPr lang="en-US" smtClean="0"/>
              <a:t>‹#›</a:t>
            </a:fld>
            <a:endParaRPr lang="en-US"/>
          </a:p>
        </p:txBody>
      </p:sp>
    </p:spTree>
    <p:extLst>
      <p:ext uri="{BB962C8B-B14F-4D97-AF65-F5344CB8AC3E}">
        <p14:creationId xmlns:p14="http://schemas.microsoft.com/office/powerpoint/2010/main" val="635675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fld id="{1EDEEB96-EEF2-A041-AEC4-04121E2F9632}" type="slidenum">
              <a:rPr lang="en-US" smtClean="0"/>
              <a:t>‹#›</a:t>
            </a:fld>
            <a:endParaRPr lang="en-US"/>
          </a:p>
        </p:txBody>
      </p:sp>
    </p:spTree>
    <p:extLst>
      <p:ext uri="{BB962C8B-B14F-4D97-AF65-F5344CB8AC3E}">
        <p14:creationId xmlns:p14="http://schemas.microsoft.com/office/powerpoint/2010/main" val="61102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fld id="{1EDEEB96-EEF2-A041-AEC4-04121E2F9632}" type="slidenum">
              <a:rPr lang="en-US" smtClean="0"/>
              <a:t>‹#›</a:t>
            </a:fld>
            <a:endParaRPr lang="en-US"/>
          </a:p>
        </p:txBody>
      </p:sp>
    </p:spTree>
    <p:extLst>
      <p:ext uri="{BB962C8B-B14F-4D97-AF65-F5344CB8AC3E}">
        <p14:creationId xmlns:p14="http://schemas.microsoft.com/office/powerpoint/2010/main" val="447912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hyperlink" Target="http://www.iiitdm.ac.in/" TargetMode="Externa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6108732"/>
            <a:ext cx="12192000" cy="749268"/>
          </a:xfrm>
          <a:prstGeom prst="rect">
            <a:avLst/>
          </a:prstGeom>
          <a:solidFill>
            <a:srgbClr val="214B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6"/>
            <a:ext cx="10515600" cy="942814"/>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511107"/>
            <a:ext cx="10515600" cy="436883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0393047" y="6311899"/>
            <a:ext cx="1500878" cy="365125"/>
          </a:xfrm>
          <a:prstGeom prst="rect">
            <a:avLst/>
          </a:prstGeom>
        </p:spPr>
        <p:txBody>
          <a:bodyPr vert="horz" lIns="91440" tIns="45720" rIns="91440" bIns="45720" rtlCol="0" anchor="ctr"/>
          <a:lstStyle>
            <a:lvl1pPr algn="r">
              <a:defRPr sz="2400">
                <a:solidFill>
                  <a:schemeClr val="bg1"/>
                </a:solidFill>
                <a:latin typeface="Source Sans Pro" charset="0"/>
                <a:ea typeface="Source Sans Pro" charset="0"/>
                <a:cs typeface="Source Sans Pro" charset="0"/>
              </a:defRPr>
            </a:lvl1pPr>
          </a:lstStyle>
          <a:p>
            <a:fld id="{1EDEEB96-EEF2-A041-AEC4-04121E2F9632}" type="slidenum">
              <a:rPr lang="en-US" smtClean="0"/>
              <a:pPr/>
              <a:t>‹#›</a:t>
            </a:fld>
            <a:endParaRPr lang="en-US" dirty="0"/>
          </a:p>
        </p:txBody>
      </p:sp>
      <p:pic>
        <p:nvPicPr>
          <p:cNvPr id="9" name="Picture 8">
            <a:hlinkClick r:id="rId13"/>
            <a:hlinkHover r:id="" action="ppaction://noaction" highlightClick="1"/>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15747" y="6184361"/>
            <a:ext cx="3239999" cy="598010"/>
          </a:xfrm>
          <a:prstGeom prst="rect">
            <a:avLst/>
          </a:prstGeom>
        </p:spPr>
      </p:pic>
      <p:cxnSp>
        <p:nvCxnSpPr>
          <p:cNvPr id="13" name="Straight Connector 12"/>
          <p:cNvCxnSpPr/>
          <p:nvPr userDrawn="1"/>
        </p:nvCxnSpPr>
        <p:spPr>
          <a:xfrm>
            <a:off x="3472405" y="6227180"/>
            <a:ext cx="0" cy="54401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54054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3600" kern="1200">
          <a:solidFill>
            <a:srgbClr val="214B8C"/>
          </a:solidFill>
          <a:latin typeface="Bookman Old Style" charset="0"/>
          <a:ea typeface="Bookman Old Style" charset="0"/>
          <a:cs typeface="Bookman Old Style"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Source Sans Pro" charset="0"/>
          <a:ea typeface="Source Sans Pro" charset="0"/>
          <a:cs typeface="Source Sans Pro"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Source Sans Pro" charset="0"/>
          <a:ea typeface="Source Sans Pro" charset="0"/>
          <a:cs typeface="Source Sans Pro"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Source Sans Pro" charset="0"/>
          <a:ea typeface="Source Sans Pro" charset="0"/>
          <a:cs typeface="Source Sans Pro"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Source Sans Pro" charset="0"/>
          <a:ea typeface="Source Sans Pro" charset="0"/>
          <a:cs typeface="Source Sans Pro"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400" dirty="0"/>
              <a:t>MEDICAL IMAGE ANALYSIS - PROJECT</a:t>
            </a:r>
          </a:p>
        </p:txBody>
      </p:sp>
      <p:sp>
        <p:nvSpPr>
          <p:cNvPr id="3" name="Subtitle 2"/>
          <p:cNvSpPr>
            <a:spLocks noGrp="1"/>
          </p:cNvSpPr>
          <p:nvPr>
            <p:ph type="subTitle" idx="1"/>
          </p:nvPr>
        </p:nvSpPr>
        <p:spPr>
          <a:xfrm>
            <a:off x="1524000" y="2774687"/>
            <a:ext cx="9144000" cy="1472877"/>
          </a:xfrm>
        </p:spPr>
        <p:txBody>
          <a:bodyPr>
            <a:noAutofit/>
          </a:bodyPr>
          <a:lstStyle/>
          <a:p>
            <a:r>
              <a:rPr lang="en-US" sz="3600" dirty="0"/>
              <a:t>Diabetic Retinopathy</a:t>
            </a:r>
          </a:p>
          <a:p>
            <a:r>
              <a:rPr lang="en-US" sz="3600" dirty="0"/>
              <a:t>Grading of Macular Edema Risk</a:t>
            </a:r>
          </a:p>
          <a:p>
            <a:r>
              <a:rPr lang="en-US" sz="3600" dirty="0"/>
              <a:t>in Fundus Image</a:t>
            </a:r>
          </a:p>
        </p:txBody>
      </p:sp>
      <p:sp>
        <p:nvSpPr>
          <p:cNvPr id="4" name="Text Placeholder 3"/>
          <p:cNvSpPr>
            <a:spLocks noGrp="1"/>
          </p:cNvSpPr>
          <p:nvPr>
            <p:ph type="body" sz="quarter" idx="10"/>
          </p:nvPr>
        </p:nvSpPr>
        <p:spPr/>
        <p:txBody>
          <a:bodyPr/>
          <a:lstStyle/>
          <a:p>
            <a:r>
              <a:rPr lang="en-US" dirty="0"/>
              <a:t>EC22B1064 – B SIDDHARTH SEKHAR</a:t>
            </a:r>
          </a:p>
        </p:txBody>
      </p:sp>
    </p:spTree>
    <p:extLst>
      <p:ext uri="{BB962C8B-B14F-4D97-AF65-F5344CB8AC3E}">
        <p14:creationId xmlns:p14="http://schemas.microsoft.com/office/powerpoint/2010/main" val="2126264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062E9-CE47-C36A-C4E0-481C079303BC}"/>
              </a:ext>
            </a:extLst>
          </p:cNvPr>
          <p:cNvSpPr>
            <a:spLocks noGrp="1"/>
          </p:cNvSpPr>
          <p:nvPr>
            <p:ph type="title"/>
          </p:nvPr>
        </p:nvSpPr>
        <p:spPr>
          <a:xfrm>
            <a:off x="0" y="351927"/>
            <a:ext cx="10515600" cy="943200"/>
          </a:xfrm>
        </p:spPr>
        <p:txBody>
          <a:bodyPr>
            <a:normAutofit fontScale="90000"/>
          </a:bodyPr>
          <a:lstStyle/>
          <a:p>
            <a:r>
              <a:rPr lang="en-IN" dirty="0"/>
              <a:t>Challenges and Limitations</a:t>
            </a:r>
            <a:br>
              <a:rPr lang="en-IN" dirty="0"/>
            </a:br>
            <a:endParaRPr lang="en-IN" dirty="0"/>
          </a:p>
        </p:txBody>
      </p:sp>
      <p:sp>
        <p:nvSpPr>
          <p:cNvPr id="4" name="Slide Number Placeholder 3">
            <a:extLst>
              <a:ext uri="{FF2B5EF4-FFF2-40B4-BE49-F238E27FC236}">
                <a16:creationId xmlns:a16="http://schemas.microsoft.com/office/drawing/2014/main" id="{AFFAF423-4415-2460-513D-33E439F5417A}"/>
              </a:ext>
            </a:extLst>
          </p:cNvPr>
          <p:cNvSpPr>
            <a:spLocks noGrp="1"/>
          </p:cNvSpPr>
          <p:nvPr>
            <p:ph type="sldNum" sz="quarter" idx="12"/>
          </p:nvPr>
        </p:nvSpPr>
        <p:spPr/>
        <p:txBody>
          <a:bodyPr/>
          <a:lstStyle/>
          <a:p>
            <a:fld id="{1EDEEB96-EEF2-A041-AEC4-04121E2F9632}" type="slidenum">
              <a:rPr lang="en-US" smtClean="0"/>
              <a:pPr/>
              <a:t>10</a:t>
            </a:fld>
            <a:endParaRPr lang="en-US"/>
          </a:p>
        </p:txBody>
      </p:sp>
      <p:sp>
        <p:nvSpPr>
          <p:cNvPr id="8" name="Content Placeholder 7">
            <a:extLst>
              <a:ext uri="{FF2B5EF4-FFF2-40B4-BE49-F238E27FC236}">
                <a16:creationId xmlns:a16="http://schemas.microsoft.com/office/drawing/2014/main" id="{CEFC11A6-93C7-F412-3445-A99207DF5D33}"/>
              </a:ext>
            </a:extLst>
          </p:cNvPr>
          <p:cNvSpPr>
            <a:spLocks noGrp="1"/>
          </p:cNvSpPr>
          <p:nvPr>
            <p:ph idx="1"/>
          </p:nvPr>
        </p:nvSpPr>
        <p:spPr>
          <a:xfrm>
            <a:off x="0" y="1091927"/>
            <a:ext cx="10515600" cy="4368832"/>
          </a:xfrm>
        </p:spPr>
        <p:txBody>
          <a:bodyPr/>
          <a:lstStyle/>
          <a:p>
            <a:pPr marL="0" indent="0">
              <a:buNone/>
            </a:pPr>
            <a:r>
              <a:rPr lang="en-US" sz="1800" b="1" dirty="0"/>
              <a:t>Challenges</a:t>
            </a:r>
            <a:r>
              <a:rPr lang="en-US" sz="1800" dirty="0"/>
              <a:t>:</a:t>
            </a:r>
          </a:p>
          <a:p>
            <a:pPr>
              <a:buFont typeface="Arial" panose="020B0604020202020204" pitchFamily="34" charset="0"/>
              <a:buChar char="•"/>
            </a:pPr>
            <a:r>
              <a:rPr lang="en-US" sz="1800" dirty="0"/>
              <a:t> </a:t>
            </a:r>
            <a:r>
              <a:rPr lang="en-US" sz="1800" b="1" dirty="0"/>
              <a:t>Image Quality Variability</a:t>
            </a:r>
            <a:r>
              <a:rPr lang="en-US" sz="1800" dirty="0"/>
              <a:t>: Inconsistent lighting in </a:t>
            </a:r>
            <a:r>
              <a:rPr lang="en-US" sz="1800" dirty="0" err="1"/>
              <a:t>IDRiD</a:t>
            </a:r>
            <a:r>
              <a:rPr lang="en-US" sz="1800" dirty="0"/>
              <a:t> images can affect exudate segmentation, requiring adaptive thresholding.</a:t>
            </a:r>
          </a:p>
          <a:p>
            <a:pPr>
              <a:buFont typeface="Arial" panose="020B0604020202020204" pitchFamily="34" charset="0"/>
              <a:buChar char="•"/>
            </a:pPr>
            <a:r>
              <a:rPr lang="en-US" sz="1800" b="1" dirty="0"/>
              <a:t>Optic Disc Interference</a:t>
            </a:r>
            <a:r>
              <a:rPr lang="en-US" sz="1800" dirty="0"/>
              <a:t>: Early segmentation included the optic disc, addressed with contour filtering.</a:t>
            </a:r>
          </a:p>
          <a:p>
            <a:pPr>
              <a:buFont typeface="Arial" panose="020B0604020202020204" pitchFamily="34" charset="0"/>
              <a:buChar char="•"/>
            </a:pPr>
            <a:r>
              <a:rPr lang="en-US" sz="1800" b="1" dirty="0"/>
              <a:t>Syncing Issues</a:t>
            </a:r>
            <a:r>
              <a:rPr lang="en-US" sz="1800" dirty="0"/>
              <a:t>: Discrepancies between precomputed and recalculated distances in visualizations needed fixes with precomputed metrics.</a:t>
            </a:r>
          </a:p>
          <a:p>
            <a:pPr marL="0" indent="0">
              <a:buNone/>
            </a:pPr>
            <a:endParaRPr lang="en-US" sz="1800" b="1" dirty="0"/>
          </a:p>
          <a:p>
            <a:pPr marL="0" indent="0">
              <a:buNone/>
            </a:pPr>
            <a:r>
              <a:rPr lang="en-US" sz="1800" b="1" dirty="0"/>
              <a:t>Limitations</a:t>
            </a:r>
            <a:r>
              <a:rPr lang="en-US" sz="1800" dirty="0"/>
              <a:t>:</a:t>
            </a:r>
          </a:p>
          <a:p>
            <a:pPr>
              <a:buFont typeface="Arial" panose="020B0604020202020204" pitchFamily="34" charset="0"/>
              <a:buChar char="•"/>
            </a:pPr>
            <a:r>
              <a:rPr lang="en-US" sz="1800" dirty="0"/>
              <a:t> </a:t>
            </a:r>
            <a:r>
              <a:rPr lang="en-US" sz="1800" b="1" dirty="0"/>
              <a:t>Small Dataset</a:t>
            </a:r>
            <a:r>
              <a:rPr lang="en-US" sz="1800" dirty="0"/>
              <a:t>: 413 training images limit CNN generalization, especially with imbalanced classes.</a:t>
            </a:r>
          </a:p>
          <a:p>
            <a:pPr>
              <a:buFont typeface="Arial" panose="020B0604020202020204" pitchFamily="34" charset="0"/>
              <a:buChar char="•"/>
            </a:pPr>
            <a:r>
              <a:rPr lang="en-US" sz="1800" b="1" dirty="0"/>
              <a:t>Handcrafted Features</a:t>
            </a:r>
            <a:r>
              <a:rPr lang="en-US" sz="1800" dirty="0"/>
              <a:t>: Focus on distance and exudate count may miss other risk factors.</a:t>
            </a:r>
          </a:p>
          <a:p>
            <a:pPr marL="0" indent="0">
              <a:buNone/>
            </a:pPr>
            <a:endParaRPr lang="en-IN" dirty="0"/>
          </a:p>
        </p:txBody>
      </p:sp>
    </p:spTree>
    <p:extLst>
      <p:ext uri="{BB962C8B-B14F-4D97-AF65-F5344CB8AC3E}">
        <p14:creationId xmlns:p14="http://schemas.microsoft.com/office/powerpoint/2010/main" val="1888784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353F5-1C0F-C0CE-AC22-D8C63288EE16}"/>
              </a:ext>
            </a:extLst>
          </p:cNvPr>
          <p:cNvSpPr>
            <a:spLocks noGrp="1"/>
          </p:cNvSpPr>
          <p:nvPr>
            <p:ph type="title"/>
          </p:nvPr>
        </p:nvSpPr>
        <p:spPr>
          <a:xfrm>
            <a:off x="0" y="351927"/>
            <a:ext cx="10515600" cy="943200"/>
          </a:xfrm>
        </p:spPr>
        <p:txBody>
          <a:bodyPr>
            <a:normAutofit fontScale="90000"/>
          </a:bodyPr>
          <a:lstStyle/>
          <a:p>
            <a:r>
              <a:rPr lang="en-IN" dirty="0"/>
              <a:t>Conclusion</a:t>
            </a:r>
            <a:br>
              <a:rPr lang="en-IN" dirty="0"/>
            </a:br>
            <a:endParaRPr lang="en-IN" dirty="0"/>
          </a:p>
        </p:txBody>
      </p:sp>
      <p:sp>
        <p:nvSpPr>
          <p:cNvPr id="3" name="Content Placeholder 2">
            <a:extLst>
              <a:ext uri="{FF2B5EF4-FFF2-40B4-BE49-F238E27FC236}">
                <a16:creationId xmlns:a16="http://schemas.microsoft.com/office/drawing/2014/main" id="{F4F86BCD-98D6-C82B-61DD-08D6D1F49411}"/>
              </a:ext>
            </a:extLst>
          </p:cNvPr>
          <p:cNvSpPr>
            <a:spLocks noGrp="1"/>
          </p:cNvSpPr>
          <p:nvPr>
            <p:ph idx="1"/>
          </p:nvPr>
        </p:nvSpPr>
        <p:spPr>
          <a:xfrm>
            <a:off x="-1" y="1013396"/>
            <a:ext cx="11794603" cy="4368832"/>
          </a:xfrm>
        </p:spPr>
        <p:txBody>
          <a:bodyPr>
            <a:normAutofit/>
          </a:bodyPr>
          <a:lstStyle/>
          <a:p>
            <a:pPr marL="0" indent="0" rtl="0">
              <a:buNone/>
            </a:pPr>
            <a:r>
              <a:rPr lang="en-IN" sz="2000" b="1" dirty="0"/>
              <a:t>Successes</a:t>
            </a:r>
            <a:r>
              <a:rPr lang="en-IN" sz="2000" dirty="0"/>
              <a:t>:</a:t>
            </a:r>
          </a:p>
          <a:p>
            <a:pPr marL="742950" lvl="1" indent="-285750" rtl="0">
              <a:buFont typeface="Arial" panose="020B0604020202020204" pitchFamily="34" charset="0"/>
              <a:buChar char="•"/>
            </a:pPr>
            <a:r>
              <a:rPr lang="en-IN" sz="2000" dirty="0"/>
              <a:t>Developed an automated pipeline for grading macular </a:t>
            </a:r>
            <a:r>
              <a:rPr lang="en-IN" sz="2000" dirty="0" err="1"/>
              <a:t>edema</a:t>
            </a:r>
            <a:r>
              <a:rPr lang="en-IN" sz="2000" dirty="0"/>
              <a:t> risk using the </a:t>
            </a:r>
            <a:r>
              <a:rPr lang="en-IN" sz="2000" dirty="0" err="1"/>
              <a:t>IDRiD</a:t>
            </a:r>
            <a:r>
              <a:rPr lang="en-IN" sz="2000" dirty="0"/>
              <a:t> dataset.</a:t>
            </a:r>
          </a:p>
          <a:p>
            <a:pPr marL="742950" lvl="1" indent="-285750" rtl="0">
              <a:buFont typeface="Arial" panose="020B0604020202020204" pitchFamily="34" charset="0"/>
              <a:buChar char="•"/>
            </a:pPr>
            <a:r>
              <a:rPr lang="en-IN" sz="2000" dirty="0"/>
              <a:t>Achieved reliable exudate segmentation and fovea-to-exudate distance measurement.</a:t>
            </a:r>
          </a:p>
          <a:p>
            <a:pPr marL="742950" lvl="1" indent="-285750" rtl="0">
              <a:buFont typeface="Arial" panose="020B0604020202020204" pitchFamily="34" charset="0"/>
              <a:buChar char="•"/>
            </a:pPr>
            <a:r>
              <a:rPr lang="en-IN" sz="2000" dirty="0"/>
              <a:t>CNN model effectively grades risk levels with [insert test accuracy] accuracy.</a:t>
            </a:r>
          </a:p>
          <a:p>
            <a:pPr marL="0" indent="0" rtl="0">
              <a:buNone/>
            </a:pPr>
            <a:r>
              <a:rPr lang="en-IN" sz="2000" b="1" dirty="0"/>
              <a:t>Impact</a:t>
            </a:r>
            <a:r>
              <a:rPr lang="en-IN" sz="2000" dirty="0"/>
              <a:t>:</a:t>
            </a:r>
          </a:p>
          <a:p>
            <a:pPr marL="742950" lvl="1" indent="-285750" rtl="0">
              <a:buFont typeface="Arial" panose="020B0604020202020204" pitchFamily="34" charset="0"/>
              <a:buChar char="•"/>
            </a:pPr>
            <a:r>
              <a:rPr lang="en-IN" sz="2000" dirty="0"/>
              <a:t>Supports scalable screening for macular </a:t>
            </a:r>
            <a:r>
              <a:rPr lang="en-IN" sz="2000" dirty="0" err="1"/>
              <a:t>edema</a:t>
            </a:r>
            <a:r>
              <a:rPr lang="en-IN" sz="2000" dirty="0"/>
              <a:t>, aiding early intervention.</a:t>
            </a:r>
          </a:p>
          <a:p>
            <a:pPr marL="742950" lvl="1" indent="-285750" rtl="0">
              <a:buFont typeface="Arial" panose="020B0604020202020204" pitchFamily="34" charset="0"/>
              <a:buChar char="•"/>
            </a:pPr>
            <a:r>
              <a:rPr lang="en-IN" sz="2000" dirty="0"/>
              <a:t>Demonstrates potential for integration into clinical workflows.</a:t>
            </a:r>
            <a:br>
              <a:rPr lang="en-IN" sz="2000"/>
            </a:br>
            <a:endParaRPr lang="en-IN" sz="2000" dirty="0"/>
          </a:p>
        </p:txBody>
      </p:sp>
      <p:sp>
        <p:nvSpPr>
          <p:cNvPr id="4" name="Slide Number Placeholder 3">
            <a:extLst>
              <a:ext uri="{FF2B5EF4-FFF2-40B4-BE49-F238E27FC236}">
                <a16:creationId xmlns:a16="http://schemas.microsoft.com/office/drawing/2014/main" id="{29FD57A2-8194-3DF9-B9DF-AE88ACD6DE16}"/>
              </a:ext>
            </a:extLst>
          </p:cNvPr>
          <p:cNvSpPr>
            <a:spLocks noGrp="1"/>
          </p:cNvSpPr>
          <p:nvPr>
            <p:ph type="sldNum" sz="quarter" idx="12"/>
          </p:nvPr>
        </p:nvSpPr>
        <p:spPr/>
        <p:txBody>
          <a:bodyPr/>
          <a:lstStyle/>
          <a:p>
            <a:fld id="{1EDEEB96-EEF2-A041-AEC4-04121E2F9632}" type="slidenum">
              <a:rPr lang="en-US" smtClean="0"/>
              <a:pPr/>
              <a:t>11</a:t>
            </a:fld>
            <a:endParaRPr lang="en-US"/>
          </a:p>
        </p:txBody>
      </p:sp>
    </p:spTree>
    <p:extLst>
      <p:ext uri="{BB962C8B-B14F-4D97-AF65-F5344CB8AC3E}">
        <p14:creationId xmlns:p14="http://schemas.microsoft.com/office/powerpoint/2010/main" val="2523273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CF0C5-EF33-91A1-7311-971F09810413}"/>
              </a:ext>
            </a:extLst>
          </p:cNvPr>
          <p:cNvSpPr>
            <a:spLocks noGrp="1"/>
          </p:cNvSpPr>
          <p:nvPr>
            <p:ph type="title"/>
          </p:nvPr>
        </p:nvSpPr>
        <p:spPr>
          <a:xfrm>
            <a:off x="0" y="394586"/>
            <a:ext cx="10515600" cy="943200"/>
          </a:xfrm>
        </p:spPr>
        <p:txBody>
          <a:bodyPr>
            <a:normAutofit fontScale="90000"/>
          </a:bodyPr>
          <a:lstStyle/>
          <a:p>
            <a:r>
              <a:rPr lang="en-IN" dirty="0"/>
              <a:t>Future Work</a:t>
            </a:r>
            <a:br>
              <a:rPr lang="en-IN" dirty="0"/>
            </a:br>
            <a:endParaRPr lang="en-IN" dirty="0"/>
          </a:p>
        </p:txBody>
      </p:sp>
      <p:sp>
        <p:nvSpPr>
          <p:cNvPr id="3" name="Content Placeholder 2">
            <a:extLst>
              <a:ext uri="{FF2B5EF4-FFF2-40B4-BE49-F238E27FC236}">
                <a16:creationId xmlns:a16="http://schemas.microsoft.com/office/drawing/2014/main" id="{751D8C99-C2EF-955B-7155-8AF8BC8CFFB4}"/>
              </a:ext>
            </a:extLst>
          </p:cNvPr>
          <p:cNvSpPr>
            <a:spLocks noGrp="1"/>
          </p:cNvSpPr>
          <p:nvPr>
            <p:ph idx="1"/>
          </p:nvPr>
        </p:nvSpPr>
        <p:spPr>
          <a:xfrm>
            <a:off x="-1" y="1111169"/>
            <a:ext cx="11574685" cy="4398379"/>
          </a:xfrm>
        </p:spPr>
        <p:txBody>
          <a:bodyPr>
            <a:noAutofit/>
          </a:bodyPr>
          <a:lstStyle/>
          <a:p>
            <a:pPr marL="0" indent="0" rtl="0">
              <a:buNone/>
            </a:pPr>
            <a:r>
              <a:rPr lang="en-IN" sz="2000" b="1" dirty="0"/>
              <a:t>Enhancements</a:t>
            </a:r>
            <a:r>
              <a:rPr lang="en-IN" sz="2000" dirty="0"/>
              <a:t>:</a:t>
            </a:r>
          </a:p>
          <a:p>
            <a:pPr marL="742950" lvl="1" indent="-285750" rtl="0">
              <a:buFont typeface="Arial" panose="020B0604020202020204" pitchFamily="34" charset="0"/>
              <a:buChar char="•"/>
            </a:pPr>
            <a:r>
              <a:rPr lang="en-IN" sz="2000" dirty="0"/>
              <a:t>Incorporate additional lesion types (e.g., </a:t>
            </a:r>
            <a:r>
              <a:rPr lang="en-IN" sz="2000" dirty="0" err="1"/>
              <a:t>hemorrhages</a:t>
            </a:r>
            <a:r>
              <a:rPr lang="en-IN" sz="2000" dirty="0"/>
              <a:t>, microaneurysms) for comprehensive DR grading.</a:t>
            </a:r>
          </a:p>
          <a:p>
            <a:pPr marL="742950" lvl="1" indent="-285750" rtl="0">
              <a:buFont typeface="Arial" panose="020B0604020202020204" pitchFamily="34" charset="0"/>
              <a:buChar char="•"/>
            </a:pPr>
            <a:r>
              <a:rPr lang="en-IN" sz="2000" dirty="0"/>
              <a:t>Use end-to-end CNN for direct image-based classification, reducing reliance on handcrafted features.</a:t>
            </a:r>
          </a:p>
          <a:p>
            <a:pPr marL="0" indent="0" rtl="0">
              <a:buNone/>
            </a:pPr>
            <a:r>
              <a:rPr lang="en-IN" sz="2000" b="1" dirty="0"/>
              <a:t>Dataset Expansion</a:t>
            </a:r>
            <a:r>
              <a:rPr lang="en-IN" sz="2000" dirty="0"/>
              <a:t>:</a:t>
            </a:r>
          </a:p>
          <a:p>
            <a:pPr marL="742950" lvl="1" indent="-285750" rtl="0">
              <a:buFont typeface="Arial" panose="020B0604020202020204" pitchFamily="34" charset="0"/>
              <a:buChar char="•"/>
            </a:pPr>
            <a:r>
              <a:rPr lang="en-IN" sz="2000" dirty="0"/>
              <a:t>Augment </a:t>
            </a:r>
            <a:r>
              <a:rPr lang="en-IN" sz="2000" dirty="0" err="1"/>
              <a:t>IDRiD</a:t>
            </a:r>
            <a:r>
              <a:rPr lang="en-IN" sz="2000" dirty="0"/>
              <a:t> with larger datasets to improve model robustness.</a:t>
            </a:r>
          </a:p>
          <a:p>
            <a:pPr marL="0" indent="0" rtl="0">
              <a:buNone/>
            </a:pPr>
            <a:r>
              <a:rPr lang="en-IN" sz="2000" b="1" dirty="0"/>
              <a:t>Clinical Integration</a:t>
            </a:r>
            <a:r>
              <a:rPr lang="en-IN" sz="2000" dirty="0"/>
              <a:t>:</a:t>
            </a:r>
          </a:p>
          <a:p>
            <a:pPr marL="742950" lvl="1" indent="-285750" rtl="0">
              <a:buFont typeface="Arial" panose="020B0604020202020204" pitchFamily="34" charset="0"/>
              <a:buChar char="•"/>
            </a:pPr>
            <a:r>
              <a:rPr lang="en-IN" sz="2000" dirty="0"/>
              <a:t>Validate model with ophthalmologists and deploy in real-world screening programs.</a:t>
            </a:r>
            <a:br>
              <a:rPr lang="en-IN" sz="2000" dirty="0"/>
            </a:br>
            <a:r>
              <a:rPr lang="en-IN" sz="2000" b="1" dirty="0"/>
              <a:t>Visuals</a:t>
            </a:r>
            <a:r>
              <a:rPr lang="en-IN" sz="2000" dirty="0"/>
              <a:t>:</a:t>
            </a:r>
          </a:p>
          <a:p>
            <a:pPr marL="742950" lvl="1" indent="-285750" rtl="0">
              <a:buFont typeface="Arial" panose="020B0604020202020204" pitchFamily="34" charset="0"/>
              <a:buChar char="•"/>
            </a:pPr>
            <a:r>
              <a:rPr lang="en-IN" sz="2000" dirty="0"/>
              <a:t>Roadmap graphic: Current project → Future enhancements → Clinical deployment.</a:t>
            </a:r>
          </a:p>
          <a:p>
            <a:pPr marL="0" indent="0">
              <a:buNone/>
            </a:pPr>
            <a:endParaRPr lang="en-IN" sz="2000" dirty="0"/>
          </a:p>
        </p:txBody>
      </p:sp>
      <p:sp>
        <p:nvSpPr>
          <p:cNvPr id="4" name="Slide Number Placeholder 3">
            <a:extLst>
              <a:ext uri="{FF2B5EF4-FFF2-40B4-BE49-F238E27FC236}">
                <a16:creationId xmlns:a16="http://schemas.microsoft.com/office/drawing/2014/main" id="{4CAAD9AD-441D-75B5-C901-BA6E55AE3EE5}"/>
              </a:ext>
            </a:extLst>
          </p:cNvPr>
          <p:cNvSpPr>
            <a:spLocks noGrp="1"/>
          </p:cNvSpPr>
          <p:nvPr>
            <p:ph type="sldNum" sz="quarter" idx="12"/>
          </p:nvPr>
        </p:nvSpPr>
        <p:spPr/>
        <p:txBody>
          <a:bodyPr/>
          <a:lstStyle/>
          <a:p>
            <a:fld id="{1EDEEB96-EEF2-A041-AEC4-04121E2F9632}" type="slidenum">
              <a:rPr lang="en-US" smtClean="0"/>
              <a:pPr/>
              <a:t>12</a:t>
            </a:fld>
            <a:endParaRPr lang="en-US"/>
          </a:p>
        </p:txBody>
      </p:sp>
    </p:spTree>
    <p:extLst>
      <p:ext uri="{BB962C8B-B14F-4D97-AF65-F5344CB8AC3E}">
        <p14:creationId xmlns:p14="http://schemas.microsoft.com/office/powerpoint/2010/main" val="3860114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7CDBA-83CD-A2F2-B98B-35F913A0168D}"/>
              </a:ext>
            </a:extLst>
          </p:cNvPr>
          <p:cNvSpPr>
            <a:spLocks noGrp="1"/>
          </p:cNvSpPr>
          <p:nvPr>
            <p:ph type="title"/>
          </p:nvPr>
        </p:nvSpPr>
        <p:spPr>
          <a:xfrm>
            <a:off x="344129" y="346794"/>
            <a:ext cx="10515600" cy="943200"/>
          </a:xfrm>
        </p:spPr>
        <p:txBody>
          <a:bodyPr/>
          <a:lstStyle/>
          <a:p>
            <a:r>
              <a:rPr lang="en-IN" dirty="0"/>
              <a:t>Introduction</a:t>
            </a:r>
          </a:p>
        </p:txBody>
      </p:sp>
      <p:sp>
        <p:nvSpPr>
          <p:cNvPr id="4" name="Slide Number Placeholder 3">
            <a:extLst>
              <a:ext uri="{FF2B5EF4-FFF2-40B4-BE49-F238E27FC236}">
                <a16:creationId xmlns:a16="http://schemas.microsoft.com/office/drawing/2014/main" id="{4FB589C2-6FE1-9BA0-9B30-CC3BA59E7589}"/>
              </a:ext>
            </a:extLst>
          </p:cNvPr>
          <p:cNvSpPr>
            <a:spLocks noGrp="1"/>
          </p:cNvSpPr>
          <p:nvPr>
            <p:ph type="sldNum" sz="quarter" idx="12"/>
          </p:nvPr>
        </p:nvSpPr>
        <p:spPr/>
        <p:txBody>
          <a:bodyPr/>
          <a:lstStyle/>
          <a:p>
            <a:fld id="{1EDEEB96-EEF2-A041-AEC4-04121E2F9632}" type="slidenum">
              <a:rPr lang="en-US" smtClean="0"/>
              <a:pPr/>
              <a:t>2</a:t>
            </a:fld>
            <a:endParaRPr lang="en-US"/>
          </a:p>
        </p:txBody>
      </p:sp>
      <p:sp>
        <p:nvSpPr>
          <p:cNvPr id="5" name="Rectangle 1">
            <a:extLst>
              <a:ext uri="{FF2B5EF4-FFF2-40B4-BE49-F238E27FC236}">
                <a16:creationId xmlns:a16="http://schemas.microsoft.com/office/drawing/2014/main" id="{C7AFD2DC-6B34-71D2-E281-DDF3AB09635B}"/>
              </a:ext>
            </a:extLst>
          </p:cNvPr>
          <p:cNvSpPr>
            <a:spLocks noGrp="1" noChangeArrowheads="1"/>
          </p:cNvSpPr>
          <p:nvPr>
            <p:ph idx="1"/>
          </p:nvPr>
        </p:nvSpPr>
        <p:spPr bwMode="auto">
          <a:xfrm>
            <a:off x="344129" y="1166843"/>
            <a:ext cx="7020232"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n-lt"/>
              </a:rPr>
              <a:t>Diabetic Retinopathy (DR) is a major cause of vision loss globally.</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n-lt"/>
              </a:rPr>
              <a:t>One severe complication is Diabetic Macular Edema (DME), caused by fluid leakage near the macula.</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0" i="0" u="none" strike="noStrike" cap="none" normalizeH="0" baseline="0" dirty="0">
                <a:ln>
                  <a:noFill/>
                </a:ln>
                <a:solidFill>
                  <a:schemeClr val="tx1"/>
                </a:solidFill>
                <a:effectLst/>
                <a:latin typeface="+mn-lt"/>
              </a:rPr>
              <a:t> </a:t>
            </a:r>
            <a:r>
              <a:rPr lang="en-US" altLang="en-US" sz="2400" dirty="0">
                <a:latin typeface="+mn-lt"/>
              </a:rPr>
              <a:t>due excess rise in the sugar levels</a:t>
            </a:r>
            <a:endParaRPr kumimoji="0" lang="en-US" altLang="en-US" sz="2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n-lt"/>
              </a:rPr>
              <a:t>Hard exudates appearing near the fovea are a key indicator of risk.</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n-lt"/>
              </a:rPr>
              <a:t>Currently, detection is done manually by clinicians, which is time-consuming and subjective</a:t>
            </a:r>
          </a:p>
        </p:txBody>
      </p:sp>
      <p:pic>
        <p:nvPicPr>
          <p:cNvPr id="1027" name="Picture 3" descr="Diabetes-Related Macular Edema (DME): Symptoms &amp; Treatment">
            <a:extLst>
              <a:ext uri="{FF2B5EF4-FFF2-40B4-BE49-F238E27FC236}">
                <a16:creationId xmlns:a16="http://schemas.microsoft.com/office/drawing/2014/main" id="{999A86B7-AF3A-BE19-3F1E-DBA3E22585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31316" y="818394"/>
            <a:ext cx="3320026" cy="49800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4181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39914-D3E3-28DE-D9BE-4A1245920E73}"/>
              </a:ext>
            </a:extLst>
          </p:cNvPr>
          <p:cNvSpPr>
            <a:spLocks noGrp="1"/>
          </p:cNvSpPr>
          <p:nvPr>
            <p:ph type="title"/>
          </p:nvPr>
        </p:nvSpPr>
        <p:spPr>
          <a:xfrm>
            <a:off x="196645" y="376291"/>
            <a:ext cx="10515600" cy="943200"/>
          </a:xfrm>
        </p:spPr>
        <p:txBody>
          <a:bodyPr/>
          <a:lstStyle/>
          <a:p>
            <a:r>
              <a:rPr lang="en-IN" dirty="0"/>
              <a:t>Objective:</a:t>
            </a:r>
          </a:p>
        </p:txBody>
      </p:sp>
      <p:sp>
        <p:nvSpPr>
          <p:cNvPr id="3" name="Content Placeholder 2">
            <a:extLst>
              <a:ext uri="{FF2B5EF4-FFF2-40B4-BE49-F238E27FC236}">
                <a16:creationId xmlns:a16="http://schemas.microsoft.com/office/drawing/2014/main" id="{3A52E6EA-3AB4-755B-0895-0D8F794BEB8C}"/>
              </a:ext>
            </a:extLst>
          </p:cNvPr>
          <p:cNvSpPr>
            <a:spLocks noGrp="1"/>
          </p:cNvSpPr>
          <p:nvPr>
            <p:ph idx="1"/>
          </p:nvPr>
        </p:nvSpPr>
        <p:spPr>
          <a:xfrm>
            <a:off x="100781" y="1498214"/>
            <a:ext cx="11933904" cy="4368832"/>
          </a:xfrm>
        </p:spPr>
        <p:txBody>
          <a:bodyPr>
            <a:normAutofit/>
          </a:bodyPr>
          <a:lstStyle/>
          <a:p>
            <a:r>
              <a:rPr lang="en-US" sz="2400" dirty="0"/>
              <a:t>To create an automated pipeline that detects hard exudates, calculates their distance from the fovea, and classifies the macular edema risk into three grades using a CNN.</a:t>
            </a:r>
          </a:p>
          <a:p>
            <a:pPr marL="0" indent="0">
              <a:buNone/>
            </a:pPr>
            <a:endParaRPr lang="en-US" sz="2000" dirty="0"/>
          </a:p>
          <a:p>
            <a:pPr marL="0" indent="0">
              <a:buNone/>
            </a:pPr>
            <a:endParaRPr lang="en-US" sz="2000" dirty="0"/>
          </a:p>
          <a:p>
            <a:endParaRPr lang="en-US" sz="2000" dirty="0"/>
          </a:p>
        </p:txBody>
      </p:sp>
      <p:sp>
        <p:nvSpPr>
          <p:cNvPr id="4" name="Slide Number Placeholder 3">
            <a:extLst>
              <a:ext uri="{FF2B5EF4-FFF2-40B4-BE49-F238E27FC236}">
                <a16:creationId xmlns:a16="http://schemas.microsoft.com/office/drawing/2014/main" id="{DB6E7243-DA35-94BB-2391-63B5F97FB167}"/>
              </a:ext>
            </a:extLst>
          </p:cNvPr>
          <p:cNvSpPr>
            <a:spLocks noGrp="1"/>
          </p:cNvSpPr>
          <p:nvPr>
            <p:ph type="sldNum" sz="quarter" idx="12"/>
          </p:nvPr>
        </p:nvSpPr>
        <p:spPr/>
        <p:txBody>
          <a:bodyPr/>
          <a:lstStyle/>
          <a:p>
            <a:fld id="{1EDEEB96-EEF2-A041-AEC4-04121E2F9632}" type="slidenum">
              <a:rPr lang="en-US" smtClean="0"/>
              <a:pPr/>
              <a:t>3</a:t>
            </a:fld>
            <a:endParaRPr lang="en-US"/>
          </a:p>
        </p:txBody>
      </p:sp>
      <p:pic>
        <p:nvPicPr>
          <p:cNvPr id="8" name="Picture 7">
            <a:extLst>
              <a:ext uri="{FF2B5EF4-FFF2-40B4-BE49-F238E27FC236}">
                <a16:creationId xmlns:a16="http://schemas.microsoft.com/office/drawing/2014/main" id="{33C8A2A8-2FBF-5B55-7049-53E0B0FFDD35}"/>
              </a:ext>
            </a:extLst>
          </p:cNvPr>
          <p:cNvPicPr>
            <a:picLocks noChangeAspect="1"/>
          </p:cNvPicPr>
          <p:nvPr/>
        </p:nvPicPr>
        <p:blipFill>
          <a:blip r:embed="rId2"/>
          <a:stretch>
            <a:fillRect/>
          </a:stretch>
        </p:blipFill>
        <p:spPr>
          <a:xfrm>
            <a:off x="4717171" y="2330413"/>
            <a:ext cx="2914975" cy="3579005"/>
          </a:xfrm>
          <a:prstGeom prst="rect">
            <a:avLst/>
          </a:prstGeom>
        </p:spPr>
      </p:pic>
    </p:spTree>
    <p:extLst>
      <p:ext uri="{BB962C8B-B14F-4D97-AF65-F5344CB8AC3E}">
        <p14:creationId xmlns:p14="http://schemas.microsoft.com/office/powerpoint/2010/main" val="1377767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9FC6E-4845-C457-70AA-F64FC31F4C94}"/>
              </a:ext>
            </a:extLst>
          </p:cNvPr>
          <p:cNvSpPr>
            <a:spLocks noGrp="1"/>
          </p:cNvSpPr>
          <p:nvPr>
            <p:ph type="title"/>
          </p:nvPr>
        </p:nvSpPr>
        <p:spPr>
          <a:xfrm>
            <a:off x="0" y="351927"/>
            <a:ext cx="10515600" cy="943200"/>
          </a:xfrm>
        </p:spPr>
        <p:txBody>
          <a:bodyPr/>
          <a:lstStyle/>
          <a:p>
            <a:r>
              <a:rPr lang="en-IN" dirty="0"/>
              <a:t>Demography of dataset</a:t>
            </a:r>
          </a:p>
        </p:txBody>
      </p:sp>
      <p:sp>
        <p:nvSpPr>
          <p:cNvPr id="3" name="Content Placeholder 2">
            <a:extLst>
              <a:ext uri="{FF2B5EF4-FFF2-40B4-BE49-F238E27FC236}">
                <a16:creationId xmlns:a16="http://schemas.microsoft.com/office/drawing/2014/main" id="{35EA3416-47D4-7148-FFF4-0F643D24B7F9}"/>
              </a:ext>
            </a:extLst>
          </p:cNvPr>
          <p:cNvSpPr>
            <a:spLocks noGrp="1"/>
          </p:cNvSpPr>
          <p:nvPr>
            <p:ph idx="1"/>
          </p:nvPr>
        </p:nvSpPr>
        <p:spPr>
          <a:xfrm>
            <a:off x="0" y="1331395"/>
            <a:ext cx="11818374" cy="4368832"/>
          </a:xfrm>
        </p:spPr>
        <p:txBody>
          <a:bodyPr>
            <a:noAutofit/>
          </a:bodyPr>
          <a:lstStyle/>
          <a:p>
            <a:r>
              <a:rPr lang="en-US" sz="2200" dirty="0">
                <a:latin typeface="+mn-lt"/>
              </a:rPr>
              <a:t>The fundus images in </a:t>
            </a:r>
            <a:r>
              <a:rPr lang="en-US" sz="2200" dirty="0" err="1">
                <a:latin typeface="+mn-lt"/>
              </a:rPr>
              <a:t>IDRiD</a:t>
            </a:r>
            <a:r>
              <a:rPr lang="en-US" sz="2200" dirty="0">
                <a:latin typeface="+mn-lt"/>
              </a:rPr>
              <a:t> were captured by a retinal specialist at an Eye Clinic located in Nanded, Maharashtra, India. From the thousands of examinations available, we have extracted 516 images to form our dataset.</a:t>
            </a:r>
          </a:p>
          <a:p>
            <a:r>
              <a:rPr lang="en-US" sz="2200" dirty="0">
                <a:latin typeface="+mn-lt"/>
              </a:rPr>
              <a:t>Experts verified that all images are of adequate quality, clinically relevant, that no image is duplicated and that a reasonable mixture of disease stratification representative of diabetic retinopathy (DR) and diabetic macular edema (DME) is present.</a:t>
            </a:r>
          </a:p>
          <a:p>
            <a:r>
              <a:rPr lang="en-US" sz="2200" dirty="0">
                <a:latin typeface="+mn-lt"/>
              </a:rPr>
              <a:t>Images were acquired using a Kowa VX-10 alpha digital fundus camera with 50-degree field of view (FOV), and all are centered near to the macula. The images have a resolution of 4288×2848 pixels and are stored in jpg file format. The size of each image is about 800 KB. </a:t>
            </a:r>
          </a:p>
          <a:p>
            <a:r>
              <a:rPr lang="en-US" sz="2200" dirty="0">
                <a:latin typeface="+mn-lt"/>
              </a:rPr>
              <a:t>This dataset consists of 81 color fundus images with signs of DR. Precise pixel level annotation of abnormalities associated with DR like microaneurysms (MA), soft exudates (SE), hard exudates (EX) and hemorrhages (HE) is provided as a binary mask for performance evaluation of individual lesion segmentation techniques.</a:t>
            </a:r>
            <a:endParaRPr lang="en-IN" sz="2200" dirty="0">
              <a:latin typeface="+mn-lt"/>
            </a:endParaRPr>
          </a:p>
        </p:txBody>
      </p:sp>
      <p:sp>
        <p:nvSpPr>
          <p:cNvPr id="4" name="Slide Number Placeholder 3">
            <a:extLst>
              <a:ext uri="{FF2B5EF4-FFF2-40B4-BE49-F238E27FC236}">
                <a16:creationId xmlns:a16="http://schemas.microsoft.com/office/drawing/2014/main" id="{C42EA803-8246-35C0-17FE-ED81E6ECA405}"/>
              </a:ext>
            </a:extLst>
          </p:cNvPr>
          <p:cNvSpPr>
            <a:spLocks noGrp="1"/>
          </p:cNvSpPr>
          <p:nvPr>
            <p:ph type="sldNum" sz="quarter" idx="12"/>
          </p:nvPr>
        </p:nvSpPr>
        <p:spPr/>
        <p:txBody>
          <a:bodyPr/>
          <a:lstStyle/>
          <a:p>
            <a:fld id="{1EDEEB96-EEF2-A041-AEC4-04121E2F9632}" type="slidenum">
              <a:rPr lang="en-US" smtClean="0"/>
              <a:pPr/>
              <a:t>4</a:t>
            </a:fld>
            <a:endParaRPr lang="en-US"/>
          </a:p>
        </p:txBody>
      </p:sp>
    </p:spTree>
    <p:extLst>
      <p:ext uri="{BB962C8B-B14F-4D97-AF65-F5344CB8AC3E}">
        <p14:creationId xmlns:p14="http://schemas.microsoft.com/office/powerpoint/2010/main" val="2043901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15D71-E90C-2506-1B19-52592A6A0B7B}"/>
              </a:ext>
            </a:extLst>
          </p:cNvPr>
          <p:cNvSpPr>
            <a:spLocks noGrp="1"/>
          </p:cNvSpPr>
          <p:nvPr>
            <p:ph type="title"/>
          </p:nvPr>
        </p:nvSpPr>
        <p:spPr>
          <a:xfrm>
            <a:off x="-17206" y="356626"/>
            <a:ext cx="10515600" cy="943200"/>
          </a:xfrm>
        </p:spPr>
        <p:txBody>
          <a:bodyPr/>
          <a:lstStyle/>
          <a:p>
            <a:r>
              <a:rPr lang="en-IN" dirty="0"/>
              <a:t>Hard Exudate Segmentation</a:t>
            </a:r>
          </a:p>
        </p:txBody>
      </p:sp>
      <p:sp>
        <p:nvSpPr>
          <p:cNvPr id="3" name="Content Placeholder 2">
            <a:extLst>
              <a:ext uri="{FF2B5EF4-FFF2-40B4-BE49-F238E27FC236}">
                <a16:creationId xmlns:a16="http://schemas.microsoft.com/office/drawing/2014/main" id="{9D10824D-E8FB-37E7-5DCB-B6D4E06F59B4}"/>
              </a:ext>
            </a:extLst>
          </p:cNvPr>
          <p:cNvSpPr>
            <a:spLocks noGrp="1"/>
          </p:cNvSpPr>
          <p:nvPr>
            <p:ph idx="1"/>
          </p:nvPr>
        </p:nvSpPr>
        <p:spPr>
          <a:xfrm>
            <a:off x="140110" y="1402952"/>
            <a:ext cx="6939115" cy="2026048"/>
          </a:xfrm>
        </p:spPr>
        <p:txBody>
          <a:bodyPr>
            <a:normAutofit/>
          </a:bodyPr>
          <a:lstStyle/>
          <a:p>
            <a:pPr marL="0" indent="0">
              <a:buNone/>
            </a:pPr>
            <a:r>
              <a:rPr lang="en-IN" sz="2000" dirty="0"/>
              <a:t>Follows a simple approach</a:t>
            </a:r>
          </a:p>
          <a:p>
            <a:r>
              <a:rPr lang="en-IN" sz="2000" dirty="0"/>
              <a:t>Begin by green channel extraction(best contrast for the lesions) and</a:t>
            </a:r>
          </a:p>
          <a:p>
            <a:r>
              <a:rPr lang="en-IN" sz="2000" dirty="0"/>
              <a:t> Apply CLAHE (</a:t>
            </a:r>
            <a:r>
              <a:rPr lang="en-US" sz="2000" dirty="0"/>
              <a:t>Contrast Limited Adaptive Histogram Equalization)</a:t>
            </a:r>
          </a:p>
          <a:p>
            <a:pPr marL="0" indent="0">
              <a:buNone/>
            </a:pPr>
            <a:endParaRPr lang="en-IN" sz="2000" dirty="0"/>
          </a:p>
        </p:txBody>
      </p:sp>
      <p:sp>
        <p:nvSpPr>
          <p:cNvPr id="4" name="Slide Number Placeholder 3">
            <a:extLst>
              <a:ext uri="{FF2B5EF4-FFF2-40B4-BE49-F238E27FC236}">
                <a16:creationId xmlns:a16="http://schemas.microsoft.com/office/drawing/2014/main" id="{7D797D2D-677F-4602-EA79-61A184C09D2B}"/>
              </a:ext>
            </a:extLst>
          </p:cNvPr>
          <p:cNvSpPr>
            <a:spLocks noGrp="1"/>
          </p:cNvSpPr>
          <p:nvPr>
            <p:ph type="sldNum" sz="quarter" idx="12"/>
          </p:nvPr>
        </p:nvSpPr>
        <p:spPr/>
        <p:txBody>
          <a:bodyPr/>
          <a:lstStyle/>
          <a:p>
            <a:fld id="{1EDEEB96-EEF2-A041-AEC4-04121E2F9632}" type="slidenum">
              <a:rPr lang="en-US" smtClean="0"/>
              <a:pPr/>
              <a:t>5</a:t>
            </a:fld>
            <a:endParaRPr lang="en-US"/>
          </a:p>
        </p:txBody>
      </p:sp>
      <p:pic>
        <p:nvPicPr>
          <p:cNvPr id="6" name="Picture 5">
            <a:extLst>
              <a:ext uri="{FF2B5EF4-FFF2-40B4-BE49-F238E27FC236}">
                <a16:creationId xmlns:a16="http://schemas.microsoft.com/office/drawing/2014/main" id="{C6003B30-55F0-F257-69AB-FC93242BA60D}"/>
              </a:ext>
            </a:extLst>
          </p:cNvPr>
          <p:cNvPicPr>
            <a:picLocks noChangeAspect="1"/>
          </p:cNvPicPr>
          <p:nvPr/>
        </p:nvPicPr>
        <p:blipFill>
          <a:blip r:embed="rId2"/>
          <a:stretch>
            <a:fillRect/>
          </a:stretch>
        </p:blipFill>
        <p:spPr>
          <a:xfrm>
            <a:off x="31956" y="3225524"/>
            <a:ext cx="6830961" cy="1729933"/>
          </a:xfrm>
          <a:prstGeom prst="rect">
            <a:avLst/>
          </a:prstGeom>
        </p:spPr>
      </p:pic>
      <p:pic>
        <p:nvPicPr>
          <p:cNvPr id="12" name="Picture 11">
            <a:extLst>
              <a:ext uri="{FF2B5EF4-FFF2-40B4-BE49-F238E27FC236}">
                <a16:creationId xmlns:a16="http://schemas.microsoft.com/office/drawing/2014/main" id="{81F42A3F-FB82-2CC1-09D4-E1ECEC19DB27}"/>
              </a:ext>
            </a:extLst>
          </p:cNvPr>
          <p:cNvPicPr>
            <a:picLocks noChangeAspect="1"/>
          </p:cNvPicPr>
          <p:nvPr/>
        </p:nvPicPr>
        <p:blipFill>
          <a:blip r:embed="rId3"/>
          <a:stretch>
            <a:fillRect/>
          </a:stretch>
        </p:blipFill>
        <p:spPr>
          <a:xfrm>
            <a:off x="7344697" y="828226"/>
            <a:ext cx="4136440" cy="2271217"/>
          </a:xfrm>
          <a:prstGeom prst="rect">
            <a:avLst/>
          </a:prstGeom>
        </p:spPr>
      </p:pic>
      <p:pic>
        <p:nvPicPr>
          <p:cNvPr id="14" name="Picture 13">
            <a:extLst>
              <a:ext uri="{FF2B5EF4-FFF2-40B4-BE49-F238E27FC236}">
                <a16:creationId xmlns:a16="http://schemas.microsoft.com/office/drawing/2014/main" id="{D2B4A879-78C3-E4BE-0993-A39C5C9C31B6}"/>
              </a:ext>
            </a:extLst>
          </p:cNvPr>
          <p:cNvPicPr>
            <a:picLocks noChangeAspect="1"/>
          </p:cNvPicPr>
          <p:nvPr/>
        </p:nvPicPr>
        <p:blipFill>
          <a:blip r:embed="rId4"/>
          <a:stretch>
            <a:fillRect/>
          </a:stretch>
        </p:blipFill>
        <p:spPr>
          <a:xfrm>
            <a:off x="7413523" y="3610623"/>
            <a:ext cx="4067614" cy="2205262"/>
          </a:xfrm>
          <a:prstGeom prst="rect">
            <a:avLst/>
          </a:prstGeom>
        </p:spPr>
      </p:pic>
    </p:spTree>
    <p:extLst>
      <p:ext uri="{BB962C8B-B14F-4D97-AF65-F5344CB8AC3E}">
        <p14:creationId xmlns:p14="http://schemas.microsoft.com/office/powerpoint/2010/main" val="1224853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6D81-02B9-D104-B8DA-4930353CC0D6}"/>
              </a:ext>
            </a:extLst>
          </p:cNvPr>
          <p:cNvSpPr>
            <a:spLocks noGrp="1"/>
          </p:cNvSpPr>
          <p:nvPr>
            <p:ph type="title"/>
          </p:nvPr>
        </p:nvSpPr>
        <p:spPr>
          <a:xfrm>
            <a:off x="0" y="351927"/>
            <a:ext cx="10515600" cy="943200"/>
          </a:xfrm>
        </p:spPr>
        <p:txBody>
          <a:bodyPr/>
          <a:lstStyle/>
          <a:p>
            <a:r>
              <a:rPr lang="en-IN" dirty="0"/>
              <a:t>Hard Exudate Segmentation</a:t>
            </a:r>
          </a:p>
        </p:txBody>
      </p:sp>
      <p:sp>
        <p:nvSpPr>
          <p:cNvPr id="3" name="Content Placeholder 2">
            <a:extLst>
              <a:ext uri="{FF2B5EF4-FFF2-40B4-BE49-F238E27FC236}">
                <a16:creationId xmlns:a16="http://schemas.microsoft.com/office/drawing/2014/main" id="{8C92CE72-7A4C-B10E-EE3D-5F031836546E}"/>
              </a:ext>
            </a:extLst>
          </p:cNvPr>
          <p:cNvSpPr>
            <a:spLocks noGrp="1"/>
          </p:cNvSpPr>
          <p:nvPr>
            <p:ph idx="1"/>
          </p:nvPr>
        </p:nvSpPr>
        <p:spPr>
          <a:xfrm>
            <a:off x="0" y="1244584"/>
            <a:ext cx="10441858" cy="3435571"/>
          </a:xfrm>
        </p:spPr>
        <p:txBody>
          <a:bodyPr>
            <a:normAutofit/>
          </a:bodyPr>
          <a:lstStyle/>
          <a:p>
            <a:pPr marL="0" indent="0">
              <a:buNone/>
            </a:pPr>
            <a:r>
              <a:rPr lang="en-IN" sz="2400" dirty="0"/>
              <a:t>The next steps involved are:</a:t>
            </a:r>
          </a:p>
          <a:p>
            <a:r>
              <a:rPr lang="en-US" sz="2400" dirty="0"/>
              <a:t>Threshold the image to isolate bright regions</a:t>
            </a:r>
            <a:endParaRPr lang="en-IN" sz="2400" dirty="0"/>
          </a:p>
          <a:p>
            <a:r>
              <a:rPr lang="en-US" sz="2400" dirty="0"/>
              <a:t>Morphological operations to clean and separate blobs</a:t>
            </a:r>
          </a:p>
          <a:p>
            <a:r>
              <a:rPr lang="en-IN" sz="2400" dirty="0"/>
              <a:t>F</a:t>
            </a:r>
            <a:r>
              <a:rPr lang="en-US" sz="2400" dirty="0" err="1"/>
              <a:t>ilter</a:t>
            </a:r>
            <a:r>
              <a:rPr lang="en-US" sz="2400" dirty="0"/>
              <a:t> out non-exudate regions based on area and shape(Optical disk particularly)</a:t>
            </a:r>
            <a:endParaRPr lang="en-IN" sz="2400" dirty="0"/>
          </a:p>
        </p:txBody>
      </p:sp>
      <p:sp>
        <p:nvSpPr>
          <p:cNvPr id="4" name="Slide Number Placeholder 3">
            <a:extLst>
              <a:ext uri="{FF2B5EF4-FFF2-40B4-BE49-F238E27FC236}">
                <a16:creationId xmlns:a16="http://schemas.microsoft.com/office/drawing/2014/main" id="{1B328DC4-73CC-47ED-11F8-AB5CA6F6DB0C}"/>
              </a:ext>
            </a:extLst>
          </p:cNvPr>
          <p:cNvSpPr>
            <a:spLocks noGrp="1"/>
          </p:cNvSpPr>
          <p:nvPr>
            <p:ph type="sldNum" sz="quarter" idx="12"/>
          </p:nvPr>
        </p:nvSpPr>
        <p:spPr/>
        <p:txBody>
          <a:bodyPr/>
          <a:lstStyle/>
          <a:p>
            <a:fld id="{1EDEEB96-EEF2-A041-AEC4-04121E2F9632}" type="slidenum">
              <a:rPr lang="en-US" smtClean="0"/>
              <a:pPr/>
              <a:t>6</a:t>
            </a:fld>
            <a:endParaRPr lang="en-US"/>
          </a:p>
        </p:txBody>
      </p:sp>
      <p:pic>
        <p:nvPicPr>
          <p:cNvPr id="6" name="Picture 5">
            <a:extLst>
              <a:ext uri="{FF2B5EF4-FFF2-40B4-BE49-F238E27FC236}">
                <a16:creationId xmlns:a16="http://schemas.microsoft.com/office/drawing/2014/main" id="{C0C32545-299D-4636-CF64-2190512689A8}"/>
              </a:ext>
            </a:extLst>
          </p:cNvPr>
          <p:cNvPicPr>
            <a:picLocks noChangeAspect="1"/>
          </p:cNvPicPr>
          <p:nvPr/>
        </p:nvPicPr>
        <p:blipFill>
          <a:blip r:embed="rId2"/>
          <a:stretch>
            <a:fillRect/>
          </a:stretch>
        </p:blipFill>
        <p:spPr>
          <a:xfrm>
            <a:off x="616821" y="3360221"/>
            <a:ext cx="10515600" cy="2574836"/>
          </a:xfrm>
          <a:prstGeom prst="rect">
            <a:avLst/>
          </a:prstGeom>
        </p:spPr>
      </p:pic>
    </p:spTree>
    <p:extLst>
      <p:ext uri="{BB962C8B-B14F-4D97-AF65-F5344CB8AC3E}">
        <p14:creationId xmlns:p14="http://schemas.microsoft.com/office/powerpoint/2010/main" val="63955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254F8-97EE-BA74-0BB8-18A88735E98A}"/>
              </a:ext>
            </a:extLst>
          </p:cNvPr>
          <p:cNvSpPr>
            <a:spLocks noGrp="1"/>
          </p:cNvSpPr>
          <p:nvPr>
            <p:ph type="title"/>
          </p:nvPr>
        </p:nvSpPr>
        <p:spPr>
          <a:xfrm>
            <a:off x="0" y="365126"/>
            <a:ext cx="10515600" cy="943200"/>
          </a:xfrm>
        </p:spPr>
        <p:txBody>
          <a:bodyPr/>
          <a:lstStyle/>
          <a:p>
            <a:r>
              <a:rPr lang="en-IN" dirty="0"/>
              <a:t>Fovea </a:t>
            </a:r>
            <a:r>
              <a:rPr lang="en-IN" dirty="0" err="1"/>
              <a:t>Center</a:t>
            </a:r>
            <a:r>
              <a:rPr lang="en-IN" dirty="0"/>
              <a:t> to Exudate Distance</a:t>
            </a:r>
          </a:p>
        </p:txBody>
      </p:sp>
      <p:sp>
        <p:nvSpPr>
          <p:cNvPr id="4" name="Slide Number Placeholder 3">
            <a:extLst>
              <a:ext uri="{FF2B5EF4-FFF2-40B4-BE49-F238E27FC236}">
                <a16:creationId xmlns:a16="http://schemas.microsoft.com/office/drawing/2014/main" id="{ED2F1540-0060-A061-8736-31BFA522B586}"/>
              </a:ext>
            </a:extLst>
          </p:cNvPr>
          <p:cNvSpPr>
            <a:spLocks noGrp="1"/>
          </p:cNvSpPr>
          <p:nvPr>
            <p:ph type="sldNum" sz="quarter" idx="12"/>
          </p:nvPr>
        </p:nvSpPr>
        <p:spPr/>
        <p:txBody>
          <a:bodyPr/>
          <a:lstStyle/>
          <a:p>
            <a:fld id="{1EDEEB96-EEF2-A041-AEC4-04121E2F9632}" type="slidenum">
              <a:rPr lang="en-US" smtClean="0"/>
              <a:pPr/>
              <a:t>7</a:t>
            </a:fld>
            <a:endParaRPr lang="en-US"/>
          </a:p>
        </p:txBody>
      </p:sp>
      <p:sp>
        <p:nvSpPr>
          <p:cNvPr id="5" name="Rectangle 1">
            <a:extLst>
              <a:ext uri="{FF2B5EF4-FFF2-40B4-BE49-F238E27FC236}">
                <a16:creationId xmlns:a16="http://schemas.microsoft.com/office/drawing/2014/main" id="{AB613027-C3D5-EE9E-27AA-2FA41D0EE691}"/>
              </a:ext>
            </a:extLst>
          </p:cNvPr>
          <p:cNvSpPr>
            <a:spLocks noGrp="1" noChangeArrowheads="1"/>
          </p:cNvSpPr>
          <p:nvPr>
            <p:ph idx="1"/>
          </p:nvPr>
        </p:nvSpPr>
        <p:spPr bwMode="auto">
          <a:xfrm>
            <a:off x="-32006" y="1094070"/>
            <a:ext cx="1089414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n-lt"/>
              </a:rPr>
              <a:t>The fovea coordinates are available from the dataset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n-lt"/>
              </a:rPr>
              <a:t>For each exudate blob, compute the Euclidean distance to the fovea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n-lt"/>
              </a:rPr>
              <a:t>The smallest distance is taken as the risk determinant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n-lt"/>
              </a:rPr>
              <a:t>Normalized using a constant DD (diameter of optic disc), set to 200 pixels</a:t>
            </a:r>
          </a:p>
        </p:txBody>
      </p:sp>
      <p:pic>
        <p:nvPicPr>
          <p:cNvPr id="13" name="Picture 12">
            <a:extLst>
              <a:ext uri="{FF2B5EF4-FFF2-40B4-BE49-F238E27FC236}">
                <a16:creationId xmlns:a16="http://schemas.microsoft.com/office/drawing/2014/main" id="{9F3D91F8-F951-4434-90EF-6D27CED19A9F}"/>
              </a:ext>
            </a:extLst>
          </p:cNvPr>
          <p:cNvPicPr>
            <a:picLocks noChangeAspect="1"/>
          </p:cNvPicPr>
          <p:nvPr/>
        </p:nvPicPr>
        <p:blipFill>
          <a:blip r:embed="rId2"/>
          <a:stretch>
            <a:fillRect/>
          </a:stretch>
        </p:blipFill>
        <p:spPr>
          <a:xfrm>
            <a:off x="1783199" y="2468825"/>
            <a:ext cx="3432448" cy="2279760"/>
          </a:xfrm>
          <a:prstGeom prst="rect">
            <a:avLst/>
          </a:prstGeom>
        </p:spPr>
      </p:pic>
      <p:pic>
        <p:nvPicPr>
          <p:cNvPr id="15" name="Picture 14">
            <a:extLst>
              <a:ext uri="{FF2B5EF4-FFF2-40B4-BE49-F238E27FC236}">
                <a16:creationId xmlns:a16="http://schemas.microsoft.com/office/drawing/2014/main" id="{3AC93EC8-761A-C6C9-2B69-8048792D382E}"/>
              </a:ext>
            </a:extLst>
          </p:cNvPr>
          <p:cNvPicPr>
            <a:picLocks noChangeAspect="1"/>
          </p:cNvPicPr>
          <p:nvPr/>
        </p:nvPicPr>
        <p:blipFill>
          <a:blip r:embed="rId3"/>
          <a:stretch>
            <a:fillRect/>
          </a:stretch>
        </p:blipFill>
        <p:spPr>
          <a:xfrm>
            <a:off x="6218368" y="2457715"/>
            <a:ext cx="3432448" cy="2279760"/>
          </a:xfrm>
          <a:prstGeom prst="rect">
            <a:avLst/>
          </a:prstGeom>
        </p:spPr>
      </p:pic>
      <p:sp>
        <p:nvSpPr>
          <p:cNvPr id="17" name="TextBox 16">
            <a:extLst>
              <a:ext uri="{FF2B5EF4-FFF2-40B4-BE49-F238E27FC236}">
                <a16:creationId xmlns:a16="http://schemas.microsoft.com/office/drawing/2014/main" id="{B16C5246-9117-0EE0-0543-B4116DAC7EBA}"/>
              </a:ext>
            </a:extLst>
          </p:cNvPr>
          <p:cNvSpPr txBox="1"/>
          <p:nvPr/>
        </p:nvSpPr>
        <p:spPr>
          <a:xfrm>
            <a:off x="28962" y="4748585"/>
            <a:ext cx="6189406" cy="1200329"/>
          </a:xfrm>
          <a:prstGeom prst="rect">
            <a:avLst/>
          </a:prstGeom>
          <a:noFill/>
        </p:spPr>
        <p:txBody>
          <a:bodyPr wrap="square">
            <a:spAutoFit/>
          </a:bodyPr>
          <a:lstStyle/>
          <a:p>
            <a:pPr>
              <a:buNone/>
            </a:pPr>
            <a:r>
              <a:rPr lang="en-US" dirty="0"/>
              <a:t>Grading Based on Distance:</a:t>
            </a:r>
          </a:p>
          <a:p>
            <a:pPr>
              <a:buFont typeface="Arial" panose="020B0604020202020204" pitchFamily="34" charset="0"/>
              <a:buChar char="•"/>
            </a:pPr>
            <a:r>
              <a:rPr lang="en-US" dirty="0"/>
              <a:t>Grade 0: No exudate or far from fovea</a:t>
            </a:r>
          </a:p>
          <a:p>
            <a:pPr>
              <a:buFont typeface="Arial" panose="020B0604020202020204" pitchFamily="34" charset="0"/>
              <a:buChar char="•"/>
            </a:pPr>
            <a:r>
              <a:rPr lang="en-US" dirty="0"/>
              <a:t>Grade 1: Near but not close </a:t>
            </a:r>
          </a:p>
          <a:p>
            <a:pPr>
              <a:buFont typeface="Arial" panose="020B0604020202020204" pitchFamily="34" charset="0"/>
              <a:buChar char="•"/>
            </a:pPr>
            <a:r>
              <a:rPr lang="en-US"/>
              <a:t>Grade </a:t>
            </a:r>
            <a:r>
              <a:rPr lang="en-US" dirty="0"/>
              <a:t>2: Very </a:t>
            </a:r>
            <a:r>
              <a:rPr lang="en-US"/>
              <a:t>close </a:t>
            </a:r>
            <a:endParaRPr lang="en-US" dirty="0"/>
          </a:p>
        </p:txBody>
      </p:sp>
    </p:spTree>
    <p:extLst>
      <p:ext uri="{BB962C8B-B14F-4D97-AF65-F5344CB8AC3E}">
        <p14:creationId xmlns:p14="http://schemas.microsoft.com/office/powerpoint/2010/main" val="2016484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48F3F-086D-30EC-F7AA-BE0C9A4AD532}"/>
              </a:ext>
            </a:extLst>
          </p:cNvPr>
          <p:cNvSpPr>
            <a:spLocks noGrp="1"/>
          </p:cNvSpPr>
          <p:nvPr>
            <p:ph type="title"/>
          </p:nvPr>
        </p:nvSpPr>
        <p:spPr>
          <a:xfrm>
            <a:off x="0" y="351927"/>
            <a:ext cx="10515600" cy="943200"/>
          </a:xfrm>
        </p:spPr>
        <p:txBody>
          <a:bodyPr/>
          <a:lstStyle/>
          <a:p>
            <a:r>
              <a:rPr lang="en-US" dirty="0"/>
              <a:t>CNN Architecture for Risk Classification</a:t>
            </a:r>
            <a:endParaRPr lang="en-IN" dirty="0"/>
          </a:p>
        </p:txBody>
      </p:sp>
      <p:sp>
        <p:nvSpPr>
          <p:cNvPr id="3" name="Content Placeholder 2">
            <a:extLst>
              <a:ext uri="{FF2B5EF4-FFF2-40B4-BE49-F238E27FC236}">
                <a16:creationId xmlns:a16="http://schemas.microsoft.com/office/drawing/2014/main" id="{EBB1F34B-9929-9D35-B97F-EE87C9341DFD}"/>
              </a:ext>
            </a:extLst>
          </p:cNvPr>
          <p:cNvSpPr>
            <a:spLocks noGrp="1"/>
          </p:cNvSpPr>
          <p:nvPr>
            <p:ph idx="1"/>
          </p:nvPr>
        </p:nvSpPr>
        <p:spPr>
          <a:xfrm>
            <a:off x="0" y="1511106"/>
            <a:ext cx="10718800" cy="4513773"/>
          </a:xfrm>
        </p:spPr>
        <p:txBody>
          <a:bodyPr>
            <a:normAutofit/>
          </a:bodyPr>
          <a:lstStyle/>
          <a:p>
            <a:pPr rtl="0">
              <a:buFont typeface="Arial" panose="020B0604020202020204" pitchFamily="34" charset="0"/>
              <a:buChar char="•"/>
            </a:pPr>
            <a:r>
              <a:rPr lang="en-IN" sz="1800" b="1" dirty="0"/>
              <a:t>Features for Grading</a:t>
            </a:r>
            <a:r>
              <a:rPr lang="en-IN" sz="1800" dirty="0"/>
              <a:t>:</a:t>
            </a:r>
          </a:p>
          <a:p>
            <a:pPr marL="742950" lvl="1" indent="-285750" rtl="0">
              <a:buFont typeface="Arial" panose="020B0604020202020204" pitchFamily="34" charset="0"/>
              <a:buChar char="•"/>
            </a:pPr>
            <a:r>
              <a:rPr lang="en-IN" sz="1800" dirty="0"/>
              <a:t>Minimum fovea-to-exudate distance.</a:t>
            </a:r>
          </a:p>
          <a:p>
            <a:pPr marL="742950" lvl="1" indent="-285750" rtl="0">
              <a:buFont typeface="Arial" panose="020B0604020202020204" pitchFamily="34" charset="0"/>
              <a:buChar char="•"/>
            </a:pPr>
            <a:r>
              <a:rPr lang="en-IN" sz="1800" dirty="0"/>
              <a:t>Exudate count and total area.</a:t>
            </a:r>
          </a:p>
          <a:p>
            <a:pPr rtl="0">
              <a:buFont typeface="Arial" panose="020B0604020202020204" pitchFamily="34" charset="0"/>
              <a:buChar char="•"/>
            </a:pPr>
            <a:r>
              <a:rPr lang="en-IN" sz="1800" b="1" dirty="0"/>
              <a:t>CNN Architecture</a:t>
            </a:r>
            <a:r>
              <a:rPr lang="en-IN" sz="1800" dirty="0"/>
              <a:t>:</a:t>
            </a:r>
          </a:p>
          <a:p>
            <a:pPr marL="742950" lvl="1" indent="-285750" rtl="0">
              <a:buFont typeface="Arial" panose="020B0604020202020204" pitchFamily="34" charset="0"/>
              <a:buChar char="•"/>
            </a:pPr>
            <a:r>
              <a:rPr lang="en-IN" sz="1800" dirty="0"/>
              <a:t>Dense layers (128, 64, 32 neurons, </a:t>
            </a:r>
            <a:r>
              <a:rPr lang="en-IN" sz="1800" dirty="0" err="1"/>
              <a:t>ReLU</a:t>
            </a:r>
            <a:r>
              <a:rPr lang="en-IN" sz="1800" dirty="0"/>
              <a:t> activation).</a:t>
            </a:r>
          </a:p>
          <a:p>
            <a:pPr marL="742950" lvl="1" indent="-285750" rtl="0">
              <a:buFont typeface="Arial" panose="020B0604020202020204" pitchFamily="34" charset="0"/>
              <a:buChar char="•"/>
            </a:pPr>
            <a:r>
              <a:rPr lang="en-IN" sz="1800" dirty="0"/>
              <a:t>Batch normalization and dropout (0.3) to prevent overfitting.</a:t>
            </a:r>
          </a:p>
          <a:p>
            <a:pPr marL="742950" lvl="1" indent="-285750" rtl="0">
              <a:buFont typeface="Arial" panose="020B0604020202020204" pitchFamily="34" charset="0"/>
              <a:buChar char="•"/>
            </a:pPr>
            <a:r>
              <a:rPr lang="en-IN" sz="1800" dirty="0" err="1"/>
              <a:t>Softmax</a:t>
            </a:r>
            <a:r>
              <a:rPr lang="en-IN" sz="1800" dirty="0"/>
              <a:t> output for 3 classes (0: No risk, 1: Moderate, 2: Severe).</a:t>
            </a:r>
          </a:p>
          <a:p>
            <a:pPr rtl="0">
              <a:buFont typeface="Arial" panose="020B0604020202020204" pitchFamily="34" charset="0"/>
              <a:buChar char="•"/>
            </a:pPr>
            <a:r>
              <a:rPr lang="en-IN" sz="1800" b="1" dirty="0"/>
              <a:t>Training</a:t>
            </a:r>
            <a:r>
              <a:rPr lang="en-IN" sz="1800" dirty="0"/>
              <a:t>:</a:t>
            </a:r>
          </a:p>
          <a:p>
            <a:pPr marL="742950" lvl="1" indent="-285750" rtl="0">
              <a:buFont typeface="Arial" panose="020B0604020202020204" pitchFamily="34" charset="0"/>
              <a:buChar char="•"/>
            </a:pPr>
            <a:r>
              <a:rPr lang="en-IN" sz="1800" dirty="0"/>
              <a:t>50 epochs, Adam optimizer, class-weighted loss for imbalanced data.</a:t>
            </a:r>
          </a:p>
          <a:p>
            <a:pPr marL="742950" lvl="1" indent="-285750" rtl="0">
              <a:buFont typeface="Arial" panose="020B0604020202020204" pitchFamily="34" charset="0"/>
              <a:buChar char="•"/>
            </a:pPr>
            <a:r>
              <a:rPr lang="en-IN" sz="1800" dirty="0"/>
              <a:t>Augmentation (random scaling).</a:t>
            </a:r>
            <a:br>
              <a:rPr lang="en-IN" sz="1800" dirty="0"/>
            </a:br>
            <a:endParaRPr lang="en-IN" sz="1800" dirty="0"/>
          </a:p>
        </p:txBody>
      </p:sp>
      <p:sp>
        <p:nvSpPr>
          <p:cNvPr id="4" name="Slide Number Placeholder 3">
            <a:extLst>
              <a:ext uri="{FF2B5EF4-FFF2-40B4-BE49-F238E27FC236}">
                <a16:creationId xmlns:a16="http://schemas.microsoft.com/office/drawing/2014/main" id="{AAACC5AD-7F59-426A-DC06-464D80CF31CF}"/>
              </a:ext>
            </a:extLst>
          </p:cNvPr>
          <p:cNvSpPr>
            <a:spLocks noGrp="1"/>
          </p:cNvSpPr>
          <p:nvPr>
            <p:ph type="sldNum" sz="quarter" idx="12"/>
          </p:nvPr>
        </p:nvSpPr>
        <p:spPr/>
        <p:txBody>
          <a:bodyPr/>
          <a:lstStyle/>
          <a:p>
            <a:fld id="{1EDEEB96-EEF2-A041-AEC4-04121E2F9632}" type="slidenum">
              <a:rPr lang="en-US" smtClean="0"/>
              <a:pPr/>
              <a:t>8</a:t>
            </a:fld>
            <a:endParaRPr lang="en-US"/>
          </a:p>
        </p:txBody>
      </p:sp>
      <p:pic>
        <p:nvPicPr>
          <p:cNvPr id="3074" name="Picture 2" descr="CNN architecture. Three consecutive convolutional layers (with 32, 64,... |  Download Scientific Diagram">
            <a:extLst>
              <a:ext uri="{FF2B5EF4-FFF2-40B4-BE49-F238E27FC236}">
                <a16:creationId xmlns:a16="http://schemas.microsoft.com/office/drawing/2014/main" id="{1151F357-6FF2-BDFC-7FA4-9442F3DF97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98013" y="1798207"/>
            <a:ext cx="5109273" cy="2133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9274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D0882-2996-FD3A-68FB-3A8B8A0BBBB2}"/>
              </a:ext>
            </a:extLst>
          </p:cNvPr>
          <p:cNvSpPr>
            <a:spLocks noGrp="1"/>
          </p:cNvSpPr>
          <p:nvPr>
            <p:ph type="title"/>
          </p:nvPr>
        </p:nvSpPr>
        <p:spPr>
          <a:xfrm>
            <a:off x="0" y="351927"/>
            <a:ext cx="10515600" cy="943200"/>
          </a:xfrm>
        </p:spPr>
        <p:txBody>
          <a:bodyPr>
            <a:normAutofit fontScale="90000"/>
          </a:bodyPr>
          <a:lstStyle/>
          <a:p>
            <a:r>
              <a:rPr lang="en-IN" dirty="0"/>
              <a:t>Results</a:t>
            </a:r>
            <a:br>
              <a:rPr lang="en-IN" dirty="0"/>
            </a:br>
            <a:endParaRPr lang="en-IN" dirty="0"/>
          </a:p>
        </p:txBody>
      </p:sp>
      <p:sp>
        <p:nvSpPr>
          <p:cNvPr id="3" name="Content Placeholder 2">
            <a:extLst>
              <a:ext uri="{FF2B5EF4-FFF2-40B4-BE49-F238E27FC236}">
                <a16:creationId xmlns:a16="http://schemas.microsoft.com/office/drawing/2014/main" id="{0D1DD6AE-7BA6-C6BB-5E7E-B545C69BB266}"/>
              </a:ext>
            </a:extLst>
          </p:cNvPr>
          <p:cNvSpPr>
            <a:spLocks noGrp="1"/>
          </p:cNvSpPr>
          <p:nvPr>
            <p:ph idx="1"/>
          </p:nvPr>
        </p:nvSpPr>
        <p:spPr>
          <a:xfrm>
            <a:off x="0" y="969894"/>
            <a:ext cx="10515600" cy="4368832"/>
          </a:xfrm>
        </p:spPr>
        <p:txBody>
          <a:bodyPr/>
          <a:lstStyle/>
          <a:p>
            <a:r>
              <a:rPr lang="en-IN" dirty="0"/>
              <a:t>CNN Performance:</a:t>
            </a:r>
          </a:p>
          <a:p>
            <a:endParaRPr lang="en-IN" dirty="0"/>
          </a:p>
        </p:txBody>
      </p:sp>
      <p:sp>
        <p:nvSpPr>
          <p:cNvPr id="4" name="Slide Number Placeholder 3">
            <a:extLst>
              <a:ext uri="{FF2B5EF4-FFF2-40B4-BE49-F238E27FC236}">
                <a16:creationId xmlns:a16="http://schemas.microsoft.com/office/drawing/2014/main" id="{1A906167-285E-B256-15B8-2DFE4AB874C0}"/>
              </a:ext>
            </a:extLst>
          </p:cNvPr>
          <p:cNvSpPr>
            <a:spLocks noGrp="1"/>
          </p:cNvSpPr>
          <p:nvPr>
            <p:ph type="sldNum" sz="quarter" idx="12"/>
          </p:nvPr>
        </p:nvSpPr>
        <p:spPr/>
        <p:txBody>
          <a:bodyPr/>
          <a:lstStyle/>
          <a:p>
            <a:fld id="{1EDEEB96-EEF2-A041-AEC4-04121E2F9632}" type="slidenum">
              <a:rPr lang="en-US" smtClean="0"/>
              <a:pPr/>
              <a:t>9</a:t>
            </a:fld>
            <a:endParaRPr lang="en-US"/>
          </a:p>
        </p:txBody>
      </p:sp>
      <p:pic>
        <p:nvPicPr>
          <p:cNvPr id="6" name="Picture 5">
            <a:extLst>
              <a:ext uri="{FF2B5EF4-FFF2-40B4-BE49-F238E27FC236}">
                <a16:creationId xmlns:a16="http://schemas.microsoft.com/office/drawing/2014/main" id="{3BA26046-5699-37A2-D1DA-D97B85F3435A}"/>
              </a:ext>
            </a:extLst>
          </p:cNvPr>
          <p:cNvPicPr>
            <a:picLocks noChangeAspect="1"/>
          </p:cNvPicPr>
          <p:nvPr/>
        </p:nvPicPr>
        <p:blipFill>
          <a:blip r:embed="rId2"/>
          <a:stretch>
            <a:fillRect/>
          </a:stretch>
        </p:blipFill>
        <p:spPr>
          <a:xfrm>
            <a:off x="8261397" y="-1973"/>
            <a:ext cx="3878507" cy="2594199"/>
          </a:xfrm>
          <a:prstGeom prst="rect">
            <a:avLst/>
          </a:prstGeom>
        </p:spPr>
      </p:pic>
      <p:pic>
        <p:nvPicPr>
          <p:cNvPr id="10" name="Picture 9">
            <a:extLst>
              <a:ext uri="{FF2B5EF4-FFF2-40B4-BE49-F238E27FC236}">
                <a16:creationId xmlns:a16="http://schemas.microsoft.com/office/drawing/2014/main" id="{4C6973A8-9897-6470-7A17-503C8F37E30F}"/>
              </a:ext>
            </a:extLst>
          </p:cNvPr>
          <p:cNvPicPr>
            <a:picLocks noChangeAspect="1"/>
          </p:cNvPicPr>
          <p:nvPr/>
        </p:nvPicPr>
        <p:blipFill>
          <a:blip r:embed="rId3"/>
          <a:stretch>
            <a:fillRect/>
          </a:stretch>
        </p:blipFill>
        <p:spPr>
          <a:xfrm>
            <a:off x="8392160" y="2983304"/>
            <a:ext cx="3616983" cy="3092349"/>
          </a:xfrm>
          <a:prstGeom prst="rect">
            <a:avLst/>
          </a:prstGeom>
        </p:spPr>
      </p:pic>
      <p:pic>
        <p:nvPicPr>
          <p:cNvPr id="14" name="Picture 13">
            <a:extLst>
              <a:ext uri="{FF2B5EF4-FFF2-40B4-BE49-F238E27FC236}">
                <a16:creationId xmlns:a16="http://schemas.microsoft.com/office/drawing/2014/main" id="{578007D7-C002-73B9-D278-302995EFD84C}"/>
              </a:ext>
            </a:extLst>
          </p:cNvPr>
          <p:cNvPicPr>
            <a:picLocks noChangeAspect="1"/>
          </p:cNvPicPr>
          <p:nvPr/>
        </p:nvPicPr>
        <p:blipFill>
          <a:blip r:embed="rId4"/>
          <a:stretch>
            <a:fillRect/>
          </a:stretch>
        </p:blipFill>
        <p:spPr>
          <a:xfrm>
            <a:off x="155013" y="1411307"/>
            <a:ext cx="2607612" cy="2017693"/>
          </a:xfrm>
          <a:prstGeom prst="rect">
            <a:avLst/>
          </a:prstGeom>
        </p:spPr>
      </p:pic>
      <p:pic>
        <p:nvPicPr>
          <p:cNvPr id="16" name="Picture 15">
            <a:extLst>
              <a:ext uri="{FF2B5EF4-FFF2-40B4-BE49-F238E27FC236}">
                <a16:creationId xmlns:a16="http://schemas.microsoft.com/office/drawing/2014/main" id="{7474C02B-1E26-F874-76AC-E9C239E9745F}"/>
              </a:ext>
            </a:extLst>
          </p:cNvPr>
          <p:cNvPicPr>
            <a:picLocks noChangeAspect="1"/>
          </p:cNvPicPr>
          <p:nvPr/>
        </p:nvPicPr>
        <p:blipFill>
          <a:blip r:embed="rId5"/>
          <a:stretch>
            <a:fillRect/>
          </a:stretch>
        </p:blipFill>
        <p:spPr>
          <a:xfrm>
            <a:off x="73698" y="3451370"/>
            <a:ext cx="2870623" cy="2255819"/>
          </a:xfrm>
          <a:prstGeom prst="rect">
            <a:avLst/>
          </a:prstGeom>
        </p:spPr>
      </p:pic>
      <p:pic>
        <p:nvPicPr>
          <p:cNvPr id="18" name="Picture 17">
            <a:extLst>
              <a:ext uri="{FF2B5EF4-FFF2-40B4-BE49-F238E27FC236}">
                <a16:creationId xmlns:a16="http://schemas.microsoft.com/office/drawing/2014/main" id="{930692CD-0D3B-1B15-A9E3-A963C873D982}"/>
              </a:ext>
            </a:extLst>
          </p:cNvPr>
          <p:cNvPicPr>
            <a:picLocks noChangeAspect="1"/>
          </p:cNvPicPr>
          <p:nvPr/>
        </p:nvPicPr>
        <p:blipFill>
          <a:blip r:embed="rId6"/>
          <a:stretch>
            <a:fillRect/>
          </a:stretch>
        </p:blipFill>
        <p:spPr>
          <a:xfrm>
            <a:off x="2983449" y="1330431"/>
            <a:ext cx="2739618" cy="2112794"/>
          </a:xfrm>
          <a:prstGeom prst="rect">
            <a:avLst/>
          </a:prstGeom>
        </p:spPr>
      </p:pic>
      <p:pic>
        <p:nvPicPr>
          <p:cNvPr id="7" name="Picture 6">
            <a:extLst>
              <a:ext uri="{FF2B5EF4-FFF2-40B4-BE49-F238E27FC236}">
                <a16:creationId xmlns:a16="http://schemas.microsoft.com/office/drawing/2014/main" id="{90D68580-BAFA-5B0B-6CEA-61BBA6ED1C82}"/>
              </a:ext>
            </a:extLst>
          </p:cNvPr>
          <p:cNvPicPr>
            <a:picLocks noChangeAspect="1"/>
          </p:cNvPicPr>
          <p:nvPr/>
        </p:nvPicPr>
        <p:blipFill>
          <a:blip r:embed="rId7"/>
          <a:stretch>
            <a:fillRect/>
          </a:stretch>
        </p:blipFill>
        <p:spPr>
          <a:xfrm>
            <a:off x="6238213" y="578816"/>
            <a:ext cx="2143424" cy="209579"/>
          </a:xfrm>
          <a:prstGeom prst="rect">
            <a:avLst/>
          </a:prstGeom>
        </p:spPr>
      </p:pic>
    </p:spTree>
    <p:extLst>
      <p:ext uri="{BB962C8B-B14F-4D97-AF65-F5344CB8AC3E}">
        <p14:creationId xmlns:p14="http://schemas.microsoft.com/office/powerpoint/2010/main" val="557464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1262</TotalTime>
  <Words>794</Words>
  <Application>Microsoft Office PowerPoint</Application>
  <PresentationFormat>Widescreen</PresentationFormat>
  <Paragraphs>90</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Bookman Old Style</vt:lpstr>
      <vt:lpstr>Calibri</vt:lpstr>
      <vt:lpstr>Source Sans Pro</vt:lpstr>
      <vt:lpstr>Office Theme</vt:lpstr>
      <vt:lpstr>MEDICAL IMAGE ANALYSIS - PROJECT</vt:lpstr>
      <vt:lpstr>Introduction</vt:lpstr>
      <vt:lpstr>Objective:</vt:lpstr>
      <vt:lpstr>Demography of dataset</vt:lpstr>
      <vt:lpstr>Hard Exudate Segmentation</vt:lpstr>
      <vt:lpstr>Hard Exudate Segmentation</vt:lpstr>
      <vt:lpstr>Fovea Center to Exudate Distance</vt:lpstr>
      <vt:lpstr>CNN Architecture for Risk Classification</vt:lpstr>
      <vt:lpstr>Results </vt:lpstr>
      <vt:lpstr>Challenges and Limitations </vt:lpstr>
      <vt:lpstr>Conclusion </vt:lpstr>
      <vt:lpstr>Future Work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siddharth sekhar</cp:lastModifiedBy>
  <cp:revision>56</cp:revision>
  <dcterms:created xsi:type="dcterms:W3CDTF">2016-10-19T11:41:44Z</dcterms:created>
  <dcterms:modified xsi:type="dcterms:W3CDTF">2025-04-21T11:08:19Z</dcterms:modified>
</cp:coreProperties>
</file>

<file path=docProps/thumbnail.jpeg>
</file>